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4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44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.xml.rels" ContentType="application/vnd.openxmlformats-package.relationships+xml"/>
  <Override PartName="/ppt/notesSlides/notesSlide4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63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44.xml" ContentType="application/vnd.openxmlformats-officedocument.presentationml.slide+xml"/>
  <Override PartName="/ppt/slides/slide6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3.xml" ContentType="application/vnd.openxmlformats-officedocument.presentationml.slide+xml"/>
  <Override PartName="/ppt/slides/slide61.xml" ContentType="application/vnd.openxmlformats-officedocument.presentationml.slide+xml"/>
  <Override PartName="/ppt/slides/_rels/slide62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6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50.xml.rels" ContentType="application/vnd.openxmlformats-package.relationships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61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63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5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55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59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52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2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60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93.wmf" ContentType="image/x-wmf"/>
  <Override PartName="/ppt/media/image91.wmf" ContentType="image/x-wmf"/>
  <Override PartName="/ppt/media/image85.wmf" ContentType="image/x-wmf"/>
  <Override PartName="/ppt/media/image82.png" ContentType="image/png"/>
  <Override PartName="/ppt/media/image81.jpeg" ContentType="image/jpeg"/>
  <Override PartName="/ppt/media/image80.png" ContentType="image/png"/>
  <Override PartName="/ppt/media/image76.wmf" ContentType="image/x-wmf"/>
  <Override PartName="/ppt/media/image75.png" ContentType="image/png"/>
  <Override PartName="/ppt/media/image73.wmf" ContentType="image/x-wmf"/>
  <Override PartName="/ppt/media/image79.wmf" ContentType="image/x-wmf"/>
  <Override PartName="/ppt/media/image72.png" ContentType="image/png"/>
  <Override PartName="/ppt/media/image68.wmf" ContentType="image/x-wmf"/>
  <Override PartName="/ppt/media/image66.png" ContentType="image/png"/>
  <Override PartName="/ppt/media/image65.wmf" ContentType="image/x-wmf"/>
  <Override PartName="/ppt/media/image64.png" ContentType="image/png"/>
  <Override PartName="/ppt/media/image83.wmf" ContentType="image/x-wmf"/>
  <Override PartName="/ppt/media/image63.wmf" ContentType="image/x-wmf"/>
  <Override PartName="/ppt/media/image62.png" ContentType="image/png"/>
  <Override PartName="/ppt/media/image89.wmf" ContentType="image/x-wmf"/>
  <Override PartName="/ppt/media/image59.png" ContentType="image/png"/>
  <Override PartName="/ppt/media/image58.png" ContentType="image/png"/>
  <Override PartName="/ppt/media/image55.wmf" ContentType="image/x-wmf"/>
  <Override PartName="/ppt/media/image54.wmf" ContentType="image/x-wmf"/>
  <Override PartName="/ppt/media/image74.wmf" ContentType="image/x-wmf"/>
  <Override PartName="/ppt/media/image56.png" ContentType="image/png"/>
  <Override PartName="/ppt/media/image51.png" ContentType="image/png"/>
  <Override PartName="/ppt/media/image61.wmf" ContentType="image/x-wmf"/>
  <Override PartName="/ppt/media/image50.wmf" ContentType="image/x-wmf"/>
  <Override PartName="/ppt/media/image49.png" ContentType="image/png"/>
  <Override PartName="/ppt/media/image47.wmf" ContentType="image/x-wmf"/>
  <Override PartName="/ppt/media/image46.wmf" ContentType="image/x-wmf"/>
  <Override PartName="/ppt/media/image60.png" ContentType="image/png"/>
  <Override PartName="/ppt/media/image40.wmf" ContentType="image/x-wmf"/>
  <Override PartName="/ppt/media/image36.png" ContentType="image/png"/>
  <Override PartName="/ppt/media/image86.wmf" ContentType="image/x-wmf"/>
  <Override PartName="/ppt/media/image32.png" ContentType="image/png"/>
  <Override PartName="/ppt/media/image45.wmf" ContentType="image/x-wmf"/>
  <Override PartName="/ppt/media/image30.png" ContentType="image/png"/>
  <Override PartName="/ppt/media/image84.wmf" ContentType="image/x-wmf"/>
  <Override PartName="/ppt/media/image26.png" ContentType="image/png"/>
  <Override PartName="/ppt/media/image92.jpeg" ContentType="image/jpeg"/>
  <Override PartName="/ppt/media/image87.png" ContentType="image/png"/>
  <Override PartName="/ppt/media/image28.png" ContentType="image/png"/>
  <Override PartName="/ppt/media/image25.png" ContentType="image/png"/>
  <Override PartName="/ppt/media/image33.png" ContentType="image/png"/>
  <Override PartName="/ppt/media/image38.png" ContentType="image/png"/>
  <Override PartName="/ppt/media/image31.png" ContentType="image/png"/>
  <Override PartName="/ppt/media/image37.png" ContentType="image/png"/>
  <Override PartName="/ppt/media/image77.png" ContentType="image/png"/>
  <Override PartName="/ppt/media/image22.png" ContentType="image/png"/>
  <Override PartName="/ppt/media/image53.wmf" ContentType="image/x-wmf"/>
  <Override PartName="/ppt/media/image24.png" ContentType="image/png"/>
  <Override PartName="/ppt/media/image21.png" ContentType="image/png"/>
  <Override PartName="/ppt/media/image19.png" ContentType="image/png"/>
  <Override PartName="/ppt/media/image41.wmf" ContentType="image/x-wmf"/>
  <Override PartName="/ppt/media/image69.png" ContentType="image/png"/>
  <Override PartName="/ppt/media/image67.png" ContentType="image/png"/>
  <Override PartName="/ppt/media/image18.wmf" ContentType="image/x-wmf"/>
  <Override PartName="/ppt/media/image78.wmf" ContentType="image/x-wmf"/>
  <Override PartName="/ppt/media/image17.wmf" ContentType="image/x-wmf"/>
  <Override PartName="/ppt/media/image57.wmf" ContentType="image/x-wmf"/>
  <Override PartName="/ppt/media/image44.wmf" ContentType="image/x-wmf"/>
  <Override PartName="/ppt/media/image14.png" ContentType="image/png"/>
  <Override PartName="/ppt/media/image42.wmf" ContentType="image/x-wmf"/>
  <Override PartName="/ppt/media/image16.png" ContentType="image/png"/>
  <Override PartName="/ppt/media/image71.wmf" ContentType="image/x-wmf"/>
  <Override PartName="/ppt/media/image13.png" ContentType="image/png"/>
  <Override PartName="/ppt/media/image10.wmf" ContentType="image/x-wmf"/>
  <Override PartName="/ppt/media/image23.png" ContentType="image/png"/>
  <Override PartName="/ppt/media/image35.png" ContentType="image/png"/>
  <Override PartName="/ppt/media/image43.wmf" ContentType="image/x-wmf"/>
  <Override PartName="/ppt/media/image48.wmf" ContentType="image/x-wmf"/>
  <Override PartName="/ppt/media/image12.png" ContentType="image/png"/>
  <Override PartName="/ppt/media/image39.png" ContentType="image/png"/>
  <Override PartName="/ppt/media/image27.wmf" ContentType="image/x-wmf"/>
  <Override PartName="/ppt/media/image9.wmf" ContentType="image/x-wmf"/>
  <Override PartName="/ppt/media/image15.png" ContentType="image/png"/>
  <Override PartName="/ppt/media/image29.png" ContentType="image/png"/>
  <Override PartName="/ppt/media/image8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88.wmf" ContentType="image/x-wmf"/>
  <Override PartName="/ppt/media/image20.wmf" ContentType="image/x-wmf"/>
  <Override PartName="/ppt/media/image7.png" ContentType="image/png"/>
  <Override PartName="/ppt/media/image4.png" ContentType="image/png"/>
  <Override PartName="/ppt/media/image90.wmf" ContentType="image/x-wmf"/>
  <Override PartName="/ppt/media/image3.png" ContentType="image/png"/>
  <Override PartName="/ppt/media/image70.png" ContentType="image/png"/>
  <Override PartName="/ppt/media/image2.png" ContentType="image/png"/>
  <Override PartName="/ppt/media/image52.wmf" ContentType="image/x-wmf"/>
  <Override PartName="/ppt/media/image1.png" ContentType="image/png"/>
  <Override PartName="/ppt/media/image1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s-AR" sz="2000">
                <a:latin typeface="Arial"/>
              </a:rPr>
              <a:t>Pulse para editar el formato de las notas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s-AR" sz="1400">
                <a:latin typeface="Times New Roman"/>
              </a:rPr>
              <a:t>&lt;encabezamiento&gt;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s-AR" sz="1400">
                <a:latin typeface="Times New Roman"/>
              </a:rPr>
              <a:t>&lt;fecha/hora&gt;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s-AR" sz="1400">
                <a:latin typeface="Times New Roman"/>
              </a:rPr>
              <a:t>&lt;pie de página&gt;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37E4F93-E9B6-47C3-9F93-D6BF853F6445}" type="slidenum">
              <a:rPr lang="es-AR" sz="1400">
                <a:latin typeface="Times New Roman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7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3C34B73-D9BB-41FE-884C-18FBBD94B486}" type="slidenum">
              <a:rPr lang="es-A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  <p:sp>
        <p:nvSpPr>
          <p:cNvPr id="474" name="TextShape 3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s-AR" sz="1200">
                <a:solidFill>
                  <a:srgbClr val="000000"/>
                </a:solidFill>
                <a:latin typeface="+mn-lt"/>
                <a:ea typeface="+mn-ea"/>
              </a:rPr>
              <a:t>UNlu</a:t>
            </a:r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76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s-AR" sz="1200">
                <a:solidFill>
                  <a:srgbClr val="000000"/>
                </a:solidFill>
                <a:latin typeface="+mn-lt"/>
                <a:ea typeface="+mn-ea"/>
              </a:rPr>
              <a:t>UNlu</a:t>
            </a:r>
            <a:endParaRPr/>
          </a:p>
        </p:txBody>
      </p:sp>
      <p:sp>
        <p:nvSpPr>
          <p:cNvPr id="47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D63FD09C-C806-4E6E-80C9-A30A81FBE1FE}" type="slidenum">
              <a:rPr lang="es-A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70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s-AR" sz="1200">
                <a:solidFill>
                  <a:srgbClr val="000000"/>
                </a:solidFill>
                <a:latin typeface="+mn-lt"/>
                <a:ea typeface="+mn-ea"/>
              </a:rPr>
              <a:t>UNlu</a:t>
            </a:r>
            <a:endParaRPr/>
          </a:p>
        </p:txBody>
      </p:sp>
      <p:sp>
        <p:nvSpPr>
          <p:cNvPr id="47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9DD93BF2-75B6-4248-A548-A35EC0EF016C}" type="slidenum">
              <a:rPr lang="es-A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3E0722A8-5D71-447C-8A78-241B52B1FEDA}" type="slidenum">
              <a:rPr lang="es-A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  <p:sp>
        <p:nvSpPr>
          <p:cNvPr id="479" name="CustomShape 2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504720" y="4314960"/>
            <a:ext cx="5855760" cy="4060440"/>
          </a:xfrm>
          <a:prstGeom prst="rect">
            <a:avLst/>
          </a:prstGeom>
        </p:spPr>
        <p:txBody>
          <a:bodyPr anchor="ctr"/>
          <a:p>
            <a:endParaRPr/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C6DF3C28-7012-4A79-8013-E91CD1F22F99}" type="slidenum">
              <a:rPr lang="es-A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  <p:sp>
        <p:nvSpPr>
          <p:cNvPr id="482" name="CustomShape 2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504720" y="4314960"/>
            <a:ext cx="5855760" cy="4060440"/>
          </a:xfrm>
          <a:prstGeom prst="rect">
            <a:avLst/>
          </a:prstGeom>
        </p:spPr>
        <p:txBody>
          <a:bodyPr anchor="ctr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4400">
                <a:solidFill>
                  <a:srgbClr val="000000"/>
                </a:solidFill>
                <a:latin typeface="Calibri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s-AR" sz="3200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AR" sz="3200">
                <a:solidFill>
                  <a:srgbClr val="000000"/>
                </a:solidFill>
                <a:latin typeface="Calibri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AR" sz="3200">
                <a:solidFill>
                  <a:srgbClr val="000000"/>
                </a:solidFill>
                <a:latin typeface="Calibri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AR" sz="3200">
                <a:solidFill>
                  <a:srgbClr val="000000"/>
                </a:solidFill>
                <a:latin typeface="Calibri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AR" sz="3200">
                <a:solidFill>
                  <a:srgbClr val="000000"/>
                </a:solidFill>
                <a:latin typeface="Calibri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AR" sz="3200">
                <a:solidFill>
                  <a:srgbClr val="000000"/>
                </a:solidFill>
                <a:latin typeface="Calibri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AR" sz="3200">
                <a:solidFill>
                  <a:srgbClr val="000000"/>
                </a:solidFill>
                <a:latin typeface="Calibri"/>
              </a:rPr>
              <a:t>Séptimo nivel del esquemaHaga clic para modificar el estilo de texto del patrón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s-AR" sz="2800">
                <a:solidFill>
                  <a:srgbClr val="000000"/>
                </a:solidFill>
                <a:latin typeface="Calibri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s-AR" sz="2400">
                <a:solidFill>
                  <a:srgbClr val="000000"/>
                </a:solidFill>
                <a:latin typeface="Calibri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s-AR" sz="2000">
                <a:solidFill>
                  <a:srgbClr val="000000"/>
                </a:solidFill>
                <a:latin typeface="Calibri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s-AR" sz="2000">
                <a:solidFill>
                  <a:srgbClr val="000000"/>
                </a:solidFill>
                <a:latin typeface="Calibri"/>
              </a:rPr>
              <a:t>Quinto nivel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AR" sz="1200">
                <a:solidFill>
                  <a:srgbClr val="8b8b8b"/>
                </a:solidFill>
                <a:latin typeface="Calibri"/>
              </a:rPr>
              <a:t>10/12/14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1200">
                <a:solidFill>
                  <a:srgbClr val="8b8b8b"/>
                </a:solidFill>
                <a:latin typeface="Calibri"/>
              </a:rPr>
              <a:t>UNLu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407B8A7-BC11-4F08-9F15-89B709762343}" type="slidenum">
              <a:rPr lang="es-A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AR" sz="1200">
                <a:solidFill>
                  <a:srgbClr val="8b8b8b"/>
                </a:solidFill>
                <a:latin typeface="Calibri"/>
              </a:rPr>
              <a:t>10/12/14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1200">
                <a:solidFill>
                  <a:srgbClr val="8b8b8b"/>
                </a:solidFill>
                <a:latin typeface="Calibri"/>
              </a:rPr>
              <a:t>UNLu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2019DB9-255C-463F-8F04-867561A56F4D}" type="slidenum">
              <a:rPr lang="es-A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s-AR">
                <a:latin typeface="Calibri"/>
              </a:rPr>
              <a:t>Pulse para editar el formato del texto de título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AR" sz="3200">
                <a:latin typeface="Calibri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AR" sz="2400">
                <a:latin typeface="Calibri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AR" sz="2000">
                <a:latin typeface="Calibri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AR" sz="2000">
                <a:latin typeface="Calibri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AR" sz="2000">
                <a:latin typeface="Calibri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AR" sz="2000">
                <a:latin typeface="Calibri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AR" sz="2000">
                <a:latin typeface="Calibri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4400">
                <a:solidFill>
                  <a:srgbClr val="000000"/>
                </a:solidFill>
                <a:latin typeface="Calibri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AR" sz="1200">
                <a:solidFill>
                  <a:srgbClr val="8b8b8b"/>
                </a:solidFill>
                <a:latin typeface="Calibri"/>
              </a:rPr>
              <a:t>10/12/14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1200">
                <a:solidFill>
                  <a:srgbClr val="8b8b8b"/>
                </a:solidFill>
                <a:latin typeface="Calibri"/>
              </a:rPr>
              <a:t>UNLu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A705048-8B09-4992-9ECA-287C284C4E7F}" type="slidenum">
              <a:rPr lang="es-A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AR" sz="3200">
                <a:latin typeface="Calibri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AR" sz="2400">
                <a:latin typeface="Calibri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AR" sz="2000">
                <a:latin typeface="Calibri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AR" sz="2000">
                <a:latin typeface="Calibri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AR" sz="2000">
                <a:latin typeface="Calibri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AR" sz="2000">
                <a:latin typeface="Calibri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AR" sz="2000">
                <a:latin typeface="Calibri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s-AR" sz="2000">
                <a:solidFill>
                  <a:srgbClr val="000000"/>
                </a:solidFill>
                <a:latin typeface="Calibri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s-AR" sz="3200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AR" sz="3200">
                <a:solidFill>
                  <a:srgbClr val="000000"/>
                </a:solidFill>
                <a:latin typeface="Calibri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AR" sz="3200">
                <a:solidFill>
                  <a:srgbClr val="000000"/>
                </a:solidFill>
                <a:latin typeface="Calibri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AR" sz="3200">
                <a:solidFill>
                  <a:srgbClr val="000000"/>
                </a:solidFill>
                <a:latin typeface="Calibri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AR" sz="3200">
                <a:solidFill>
                  <a:srgbClr val="000000"/>
                </a:solidFill>
                <a:latin typeface="Calibri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AR" sz="3200">
                <a:solidFill>
                  <a:srgbClr val="000000"/>
                </a:solidFill>
                <a:latin typeface="Calibri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AR" sz="3200">
                <a:solidFill>
                  <a:srgbClr val="000000"/>
                </a:solidFill>
                <a:latin typeface="Calibri"/>
              </a:rPr>
              <a:t>Séptimo nivel del esquemaHaga clic para modificar el estilo de texto del patrón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s-AR" sz="2800">
                <a:solidFill>
                  <a:srgbClr val="000000"/>
                </a:solidFill>
                <a:latin typeface="Calibri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s-AR" sz="2400">
                <a:solidFill>
                  <a:srgbClr val="000000"/>
                </a:solidFill>
                <a:latin typeface="Calibri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s-AR" sz="2000">
                <a:solidFill>
                  <a:srgbClr val="000000"/>
                </a:solidFill>
                <a:latin typeface="Calibri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s-AR" sz="2000">
                <a:solidFill>
                  <a:srgbClr val="000000"/>
                </a:solidFill>
                <a:latin typeface="Calibri"/>
              </a:rPr>
              <a:t>Quinto nivel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es-AR" sz="1400">
                <a:solidFill>
                  <a:srgbClr val="8b8b8b"/>
                </a:solidFill>
                <a:latin typeface="Calibri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AR" sz="1400">
                <a:solidFill>
                  <a:srgbClr val="8b8b8b"/>
                </a:solidFill>
                <a:latin typeface="Calibri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AR" sz="1400">
                <a:solidFill>
                  <a:srgbClr val="8b8b8b"/>
                </a:solidFill>
                <a:latin typeface="Calibri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AR" sz="1400">
                <a:solidFill>
                  <a:srgbClr val="8b8b8b"/>
                </a:solidFill>
                <a:latin typeface="Calibri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AR" sz="1400">
                <a:solidFill>
                  <a:srgbClr val="8b8b8b"/>
                </a:solidFill>
                <a:latin typeface="Calibri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AR" sz="1400">
                <a:solidFill>
                  <a:srgbClr val="8b8b8b"/>
                </a:solidFill>
                <a:latin typeface="Calibri"/>
              </a:rPr>
              <a:t>Sexto nivel del esquema</a:t>
            </a:r>
            <a:endParaRPr/>
          </a:p>
          <a:p>
            <a:pPr>
              <a:lnSpc>
                <a:spcPct val="100000"/>
              </a:lnSpc>
            </a:pPr>
            <a:r>
              <a:rPr lang="es-AR" sz="1400">
                <a:solidFill>
                  <a:srgbClr val="8b8b8b"/>
                </a:solidFill>
                <a:latin typeface="Calibri"/>
              </a:rPr>
              <a:t>Séptimo nivel del esquemaHaga clic para modificar el estilo de texto del patrón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AR" sz="1200">
                <a:solidFill>
                  <a:srgbClr val="8b8b8b"/>
                </a:solidFill>
                <a:latin typeface="Calibri"/>
              </a:rPr>
              <a:t>10/12/14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1200">
                <a:solidFill>
                  <a:srgbClr val="8b8b8b"/>
                </a:solidFill>
                <a:latin typeface="Calibri"/>
              </a:rPr>
              <a:t>UNLu</a:t>
            </a:r>
            <a:endParaRPr/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30E7F40-6642-45B4-B37B-14337D1ED4F5}" type="slidenum">
              <a:rPr lang="es-A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slideLayout" Target="../slideLayouts/slideLayout2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wmf"/><Relationship Id="rId3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wmf"/><Relationship Id="rId3" Type="http://schemas.openxmlformats.org/officeDocument/2006/relationships/slideLayout" Target="../slideLayouts/slideLayout3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4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wmf"/><Relationship Id="rId3" Type="http://schemas.openxmlformats.org/officeDocument/2006/relationships/slideLayout" Target="../slideLayouts/slideLayout3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wmf"/><Relationship Id="rId5" Type="http://schemas.openxmlformats.org/officeDocument/2006/relationships/slideLayout" Target="../slideLayouts/slideLayout3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wmf"/><Relationship Id="rId3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wmf"/><Relationship Id="rId3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wmf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wmf"/><Relationship Id="rId4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wmf"/><Relationship Id="rId3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74.wmf"/><Relationship Id="rId2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wmf"/><Relationship Id="rId3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wmf"/><Relationship Id="rId3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79.wmf"/><Relationship Id="rId2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jpeg"/><Relationship Id="rId3" Type="http://schemas.openxmlformats.org/officeDocument/2006/relationships/image" Target="../media/image82.png"/><Relationship Id="rId4" Type="http://schemas.openxmlformats.org/officeDocument/2006/relationships/image" Target="../media/image83.wmf"/><Relationship Id="rId5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84.wmf"/><Relationship Id="rId2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85.wmf"/><Relationship Id="rId2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86.wmf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87.png"/><Relationship Id="rId2" Type="http://schemas.openxmlformats.org/officeDocument/2006/relationships/image" Target="../media/image88.wmf"/><Relationship Id="rId3" Type="http://schemas.openxmlformats.org/officeDocument/2006/relationships/slideLayout" Target="../slideLayouts/slideLayout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89.wmf"/><Relationship Id="rId2" Type="http://schemas.openxmlformats.org/officeDocument/2006/relationships/slideLayout" Target="../slideLayouts/slideLayout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90.wmf"/><Relationship Id="rId2" Type="http://schemas.openxmlformats.org/officeDocument/2006/relationships/slideLayout" Target="../slideLayouts/slideLayout1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91.wmf"/><Relationship Id="rId2" Type="http://schemas.openxmlformats.org/officeDocument/2006/relationships/slideLayout" Target="../slideLayouts/slideLayout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92.jpeg"/><Relationship Id="rId2" Type="http://schemas.openxmlformats.org/officeDocument/2006/relationships/image" Target="../media/image93.wmf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67640" y="332640"/>
            <a:ext cx="8229240" cy="1705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PROGRAMA DE INCENTIVOS  A DOCENTES - INVESTIGADORES </a:t>
            </a:r>
            <a:r>
              <a:rPr b="1" i="1" lang="es-AR" sz="36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2200">
                <a:solidFill>
                  <a:srgbClr val="000000"/>
                </a:solidFill>
                <a:latin typeface="Arial Black"/>
              </a:rPr>
              <a:t>Dec. 2427/93 PEN</a:t>
            </a:r>
            <a:r>
              <a:rPr b="1" i="1" lang="es-AR" sz="22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2200">
                <a:solidFill>
                  <a:srgbClr val="000000"/>
                </a:solidFill>
                <a:latin typeface="Arial Black"/>
              </a:rPr>
              <a:t>Res. M.E. Nº 1543/2014</a:t>
            </a:r>
            <a:r>
              <a:rPr b="1" lang="es-AR" sz="2200">
                <a:solidFill>
                  <a:srgbClr val="0070c0"/>
                </a:solidFill>
                <a:latin typeface="Arial Black"/>
              </a:rPr>
              <a:t>
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467640" y="2421000"/>
            <a:ext cx="8229240" cy="3848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4f2270"/>
                </a:solidFill>
                <a:latin typeface="Arial Black"/>
              </a:rPr>
              <a:t>CONVOCATORIA  A CATEGORIZACION </a:t>
            </a:r>
            <a:r>
              <a:rPr b="1" i="1" lang="es-AR" sz="4800">
                <a:solidFill>
                  <a:srgbClr val="4f2270"/>
                </a:solidFill>
                <a:latin typeface="Arial Black"/>
              </a:rPr>
              <a:t>
</a:t>
            </a:r>
            <a:r>
              <a:rPr b="1" i="1" lang="es-AR" sz="2800">
                <a:solidFill>
                  <a:srgbClr val="4f2270"/>
                </a:solidFill>
                <a:latin typeface="Arial Black"/>
              </a:rPr>
              <a:t>Res. Con. SPU 3564/2014 y  SACT 79/2014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es-AR" sz="2800">
                <a:solidFill>
                  <a:srgbClr val="000000"/>
                </a:solidFill>
                <a:latin typeface="Arial Black"/>
              </a:rPr>
              <a:t>SECRETARÍA DE CIENCIA Y TECNOLOGÍA</a:t>
            </a:r>
            <a:r>
              <a:rPr b="1" i="1" lang="es-AR" sz="28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2800">
                <a:solidFill>
                  <a:srgbClr val="000000"/>
                </a:solidFill>
                <a:latin typeface="Arial Black"/>
              </a:rPr>
              <a:t>Universidad Nacional de Luján</a:t>
            </a:r>
            <a:r>
              <a:rPr b="1" i="1" lang="es-AR" sz="28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2800">
                <a:solidFill>
                  <a:srgbClr val="4f2270"/>
                </a:solidFill>
                <a:latin typeface="Arial Black"/>
              </a:rPr>
              <a:t>
</a:t>
            </a:r>
            <a:endParaRPr/>
          </a:p>
        </p:txBody>
      </p:sp>
      <p:sp>
        <p:nvSpPr>
          <p:cNvPr id="164" name="TextShape 3"/>
          <p:cNvSpPr txBox="1"/>
          <p:nvPr/>
        </p:nvSpPr>
        <p:spPr>
          <a:xfrm>
            <a:off x="6300360" y="6237360"/>
            <a:ext cx="2304000" cy="359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A3BB4AF-7F7B-482A-9998-911BD21711D8}" type="slidenum">
              <a:rPr b="1" i="1" lang="es-AR" sz="1200">
                <a:solidFill>
                  <a:srgbClr val="4f227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16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2800">
                <a:solidFill>
                  <a:srgbClr val="000000"/>
                </a:solidFill>
                <a:latin typeface="Arial Black"/>
              </a:rPr>
              <a:t>Categorización de Autoridades Superiores de las IUGE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Las </a:t>
            </a:r>
            <a:r>
              <a:rPr b="1" i="1" lang="es-AR" sz="2400">
                <a:solidFill>
                  <a:srgbClr val="4f2270"/>
                </a:solidFill>
                <a:latin typeface="Arial"/>
              </a:rPr>
              <a:t>Autoridades Superiores </a:t>
            </a:r>
            <a:r>
              <a:rPr b="1" lang="es-AR" sz="2400">
                <a:solidFill>
                  <a:srgbClr val="000000"/>
                </a:solidFill>
                <a:latin typeface="Arial"/>
              </a:rPr>
              <a:t>pueden acogerse al Artículo 24 del Manual de Procedimientos - Res. 1543/14 M.E. y, en consecuencia, no presentarse en esta Convocatoria a Categorización.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200">
                <a:solidFill>
                  <a:srgbClr val="000000"/>
                </a:solidFill>
                <a:latin typeface="Arial"/>
              </a:rPr>
              <a:t>Deben estar en ejercicio a la fecha de la presente Convocatoria.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200">
                <a:solidFill>
                  <a:srgbClr val="000000"/>
                </a:solidFill>
                <a:latin typeface="Arial"/>
              </a:rPr>
              <a:t>La nómina de las autoridades que se acojan al beneficio debe ser presentada por nota del Rector de la IUGE al Programa de Incentivos.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200">
                <a:solidFill>
                  <a:srgbClr val="000000"/>
                </a:solidFill>
                <a:latin typeface="Arial"/>
              </a:rPr>
              <a:t> </a:t>
            </a:r>
            <a:r>
              <a:rPr b="1" lang="es-AR" sz="2200">
                <a:solidFill>
                  <a:srgbClr val="000000"/>
                </a:solidFill>
                <a:latin typeface="Arial"/>
              </a:rPr>
              <a:t>Según Resolución Conjunta SPU 320 SCTIP 1557/05, el término “Autoridades Superiores” corresponde a los cargos de Rector, Secretario de Universidad, Decano y Secretario de Facultad o equivalentes.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0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99E112E-C443-40FC-B0B2-759058541483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20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1043640" y="274680"/>
            <a:ext cx="7642800" cy="1065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200">
                <a:solidFill>
                  <a:srgbClr val="000000"/>
                </a:solidFill>
                <a:latin typeface="Arial Black"/>
              </a:rPr>
              <a:t>Comisiones de Categorización- 19 </a:t>
            </a:r>
            <a:r>
              <a:rPr b="1" i="1" lang="es-AR" sz="3600">
                <a:solidFill>
                  <a:srgbClr val="000000"/>
                </a:solidFill>
                <a:latin typeface="Arial Black"/>
              </a:rPr>
              <a:t>DISCIPLINAS</a:t>
            </a:r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467640" y="1484640"/>
            <a:ext cx="8229240" cy="53730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Agronomía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Antropología, sociología y ciencias políticas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Arquitectura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Artes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Biología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Ciencias de la tierra, el mar y la atmósfera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Derecho y jurisprudencia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Economía, administración y contabilidad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Educación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Filosofía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Física, astronomía y geofísica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Historia y geografía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Ingeniería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Literatura y lingüística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Matemática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Medicina, odontología y ciencias de la salud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Psicología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Química, bioquímica y farmacia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Veterinaria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3A57EF5-5AB6-4DE9-8B34-88A95ECDCF03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205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200600" cy="12006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3311280" y="1124640"/>
            <a:ext cx="1857600" cy="1032120"/>
          </a:xfrm>
          <a:prstGeom prst="ellipse">
            <a:avLst/>
          </a:prstGeom>
          <a:solidFill>
            <a:srgbClr val="ff338f"/>
          </a:solidFill>
          <a:ln>
            <a:noFill/>
          </a:ln>
        </p:spPr>
        <p:txBody>
          <a:bodyPr lIns="29880" rIns="29880" tIns="29880" bIns="29880" anchor="ctr"/>
          <a:p>
            <a:pPr algn="ctr">
              <a:lnSpc>
                <a:spcPct val="90000"/>
              </a:lnSpc>
            </a:pPr>
            <a:r>
              <a:rPr lang="es-AR" sz="4700">
                <a:solidFill>
                  <a:srgbClr val="ffffff"/>
                </a:solidFill>
                <a:latin typeface="Calibri"/>
              </a:rPr>
              <a:t>CRC</a:t>
            </a:r>
            <a:endParaRPr/>
          </a:p>
        </p:txBody>
      </p:sp>
      <p:sp>
        <p:nvSpPr>
          <p:cNvPr id="207" name="CustomShape 2"/>
          <p:cNvSpPr/>
          <p:nvPr/>
        </p:nvSpPr>
        <p:spPr>
          <a:xfrm rot="10810200">
            <a:off x="1944360" y="1270800"/>
            <a:ext cx="1231560" cy="76032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727ca3"/>
          </a:solidFill>
          <a:ln>
            <a:noFill/>
          </a:ln>
        </p:spPr>
      </p:sp>
      <p:sp>
        <p:nvSpPr>
          <p:cNvPr id="208" name="CustomShape 3"/>
          <p:cNvSpPr/>
          <p:nvPr/>
        </p:nvSpPr>
        <p:spPr>
          <a:xfrm>
            <a:off x="251640" y="1117440"/>
            <a:ext cx="1541160" cy="1110600"/>
          </a:xfrm>
          <a:prstGeom prst="roundRect">
            <a:avLst>
              <a:gd name="adj" fmla="val 10000"/>
            </a:avLst>
          </a:prstGeom>
          <a:solidFill>
            <a:srgbClr val="ff338f"/>
          </a:solidFill>
          <a:ln>
            <a:noFill/>
          </a:ln>
        </p:spPr>
        <p:txBody>
          <a:bodyPr lIns="34200" rIns="34200" tIns="66600" bIns="66960" anchor="ctr"/>
          <a:p>
            <a:pPr algn="ctr">
              <a:lnSpc>
                <a:spcPct val="90000"/>
              </a:lnSpc>
            </a:pPr>
            <a:r>
              <a:rPr b="1" lang="es-AR">
                <a:solidFill>
                  <a:srgbClr val="ffffff"/>
                </a:solidFill>
                <a:latin typeface="Calibri"/>
              </a:rPr>
              <a:t>COMITÉS EVALUADORES</a:t>
            </a:r>
            <a:endParaRPr/>
          </a:p>
        </p:txBody>
      </p:sp>
      <p:sp>
        <p:nvSpPr>
          <p:cNvPr id="209" name="CustomShape 4"/>
          <p:cNvSpPr/>
          <p:nvPr/>
        </p:nvSpPr>
        <p:spPr>
          <a:xfrm rot="10804800">
            <a:off x="1146600" y="2400840"/>
            <a:ext cx="2386080" cy="369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gradFill>
            <a:gsLst>
              <a:gs pos="0">
                <a:srgbClr val="898c9b"/>
              </a:gs>
              <a:gs pos="100000">
                <a:srgbClr val="b2b6ca"/>
              </a:gs>
            </a:gsLst>
            <a:lin ang="16200000"/>
          </a:gradFill>
          <a:ln>
            <a:noFill/>
          </a:ln>
        </p:spPr>
      </p:sp>
      <p:sp>
        <p:nvSpPr>
          <p:cNvPr id="210" name="CustomShape 5"/>
          <p:cNvSpPr/>
          <p:nvPr/>
        </p:nvSpPr>
        <p:spPr>
          <a:xfrm>
            <a:off x="305640" y="3844080"/>
            <a:ext cx="2545560" cy="9018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23232a"/>
          </a:solidFill>
          <a:ln>
            <a:noFill/>
          </a:ln>
        </p:spPr>
        <p:txBody>
          <a:bodyPr lIns="30600" rIns="30600" tIns="30600" bIns="30600" anchor="ctr"/>
          <a:p>
            <a:pPr algn="ctr">
              <a:lnSpc>
                <a:spcPct val="90000"/>
              </a:lnSpc>
            </a:pPr>
            <a:r>
              <a:rPr b="1" lang="es-AR" sz="1600">
                <a:solidFill>
                  <a:srgbClr val="ffffff"/>
                </a:solidFill>
                <a:latin typeface="Calibri"/>
              </a:rPr>
              <a:t>ANULA EVALUACIÓN </a:t>
            </a:r>
            <a:endParaRPr/>
          </a:p>
          <a:p>
            <a:pPr algn="ctr">
              <a:lnSpc>
                <a:spcPct val="90000"/>
              </a:lnSpc>
            </a:pPr>
            <a:r>
              <a:rPr lang="es-AR" sz="1300">
                <a:solidFill>
                  <a:srgbClr val="ffffff"/>
                </a:solidFill>
                <a:latin typeface="Calibri"/>
              </a:rPr>
              <a:t>(Mayoría de Miembros)</a:t>
            </a:r>
            <a:endParaRPr/>
          </a:p>
        </p:txBody>
      </p:sp>
      <p:sp>
        <p:nvSpPr>
          <p:cNvPr id="211" name="CustomShape 6"/>
          <p:cNvSpPr/>
          <p:nvPr/>
        </p:nvSpPr>
        <p:spPr>
          <a:xfrm flipH="1" rot="10799400">
            <a:off x="4946400" y="2423160"/>
            <a:ext cx="2949120" cy="35676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gradFill>
            <a:gsLst>
              <a:gs pos="0">
                <a:srgbClr val="898c9b"/>
              </a:gs>
              <a:gs pos="100000">
                <a:srgbClr val="b2b6ca"/>
              </a:gs>
            </a:gsLst>
            <a:lin ang="16200000"/>
          </a:gradFill>
          <a:ln>
            <a:noFill/>
          </a:ln>
        </p:spPr>
      </p:sp>
      <p:sp>
        <p:nvSpPr>
          <p:cNvPr id="212" name="CustomShape 7"/>
          <p:cNvSpPr/>
          <p:nvPr/>
        </p:nvSpPr>
        <p:spPr>
          <a:xfrm>
            <a:off x="5972400" y="3282840"/>
            <a:ext cx="2779920" cy="64944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23232a"/>
          </a:solidFill>
          <a:ln>
            <a:noFill/>
          </a:ln>
        </p:spPr>
        <p:txBody>
          <a:bodyPr lIns="30600" rIns="30600" tIns="30600" bIns="30600" anchor="ctr"/>
          <a:p>
            <a:pPr algn="ctr">
              <a:lnSpc>
                <a:spcPct val="90000"/>
              </a:lnSpc>
            </a:pPr>
            <a:r>
              <a:rPr b="1" lang="es-AR" sz="1600">
                <a:solidFill>
                  <a:srgbClr val="ffffff"/>
                </a:solidFill>
                <a:latin typeface="Calibri"/>
              </a:rPr>
              <a:t>ADJUDICA CATEGORÍA</a:t>
            </a:r>
            <a:endParaRPr/>
          </a:p>
        </p:txBody>
      </p:sp>
      <p:sp>
        <p:nvSpPr>
          <p:cNvPr id="213" name="CustomShape 8"/>
          <p:cNvSpPr/>
          <p:nvPr/>
        </p:nvSpPr>
        <p:spPr>
          <a:xfrm>
            <a:off x="2051640" y="1484640"/>
            <a:ext cx="785520" cy="27288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AR" sz="1200">
                <a:solidFill>
                  <a:srgbClr val="ffffff"/>
                </a:solidFill>
                <a:latin typeface="Calibri"/>
              </a:rPr>
              <a:t>envían</a:t>
            </a:r>
            <a:endParaRPr/>
          </a:p>
        </p:txBody>
      </p:sp>
      <p:sp>
        <p:nvSpPr>
          <p:cNvPr id="214" name="CustomShape 9"/>
          <p:cNvSpPr/>
          <p:nvPr/>
        </p:nvSpPr>
        <p:spPr>
          <a:xfrm>
            <a:off x="1691640" y="404640"/>
            <a:ext cx="1785600" cy="856800"/>
          </a:xfrm>
          <a:prstGeom prst="flowChartDocument">
            <a:avLst/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AR" sz="1600">
                <a:solidFill>
                  <a:srgbClr val="000000"/>
                </a:solidFill>
                <a:latin typeface="Calibri"/>
              </a:rPr>
              <a:t>PROPUESTAS de Categorías </a:t>
            </a:r>
            <a:r>
              <a:rPr lang="es-AR" sz="1400">
                <a:solidFill>
                  <a:srgbClr val="000000"/>
                </a:solidFill>
                <a:latin typeface="Calibri"/>
              </a:rPr>
              <a:t>(mayoría de integrantes)</a:t>
            </a:r>
            <a:endParaRPr/>
          </a:p>
        </p:txBody>
      </p:sp>
      <p:sp>
        <p:nvSpPr>
          <p:cNvPr id="215" name="CustomShape 10"/>
          <p:cNvSpPr/>
          <p:nvPr/>
        </p:nvSpPr>
        <p:spPr>
          <a:xfrm>
            <a:off x="107640" y="2853000"/>
            <a:ext cx="4789080" cy="1063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es-AR" sz="1600">
                <a:solidFill>
                  <a:srgbClr val="000000"/>
                </a:solidFill>
                <a:latin typeface="Calibri"/>
              </a:rPr>
              <a:t> </a:t>
            </a:r>
            <a:r>
              <a:rPr lang="es-AR" sz="1600">
                <a:solidFill>
                  <a:srgbClr val="000000"/>
                </a:solidFill>
                <a:latin typeface="Calibri"/>
              </a:rPr>
              <a:t>Graves defectos de forma –falta de firmas-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es-AR" sz="1600">
                <a:solidFill>
                  <a:srgbClr val="000000"/>
                </a:solidFill>
                <a:latin typeface="Calibri"/>
              </a:rPr>
              <a:t> </a:t>
            </a:r>
            <a:r>
              <a:rPr lang="es-AR" sz="1600">
                <a:solidFill>
                  <a:srgbClr val="000000"/>
                </a:solidFill>
                <a:latin typeface="Calibri"/>
              </a:rPr>
              <a:t>Evidentes errores materiales –sumas mal hechas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es-AR" sz="1600">
                <a:solidFill>
                  <a:srgbClr val="000000"/>
                </a:solidFill>
                <a:latin typeface="Calibri"/>
              </a:rPr>
              <a:t> </a:t>
            </a:r>
            <a:r>
              <a:rPr lang="es-AR" sz="1600">
                <a:solidFill>
                  <a:srgbClr val="000000"/>
                </a:solidFill>
                <a:latin typeface="Calibri"/>
              </a:rPr>
              <a:t>Manifiesta arbitrariedad -inconsistencias</a:t>
            </a:r>
            <a:endParaRPr/>
          </a:p>
        </p:txBody>
      </p:sp>
      <p:sp>
        <p:nvSpPr>
          <p:cNvPr id="216" name="CustomShape 11"/>
          <p:cNvSpPr/>
          <p:nvPr/>
        </p:nvSpPr>
        <p:spPr>
          <a:xfrm>
            <a:off x="928800" y="4500720"/>
            <a:ext cx="785520" cy="92844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0597e"/>
              </a:gs>
              <a:gs pos="100000">
                <a:srgbClr val="6774a4"/>
              </a:gs>
            </a:gsLst>
            <a:lin ang="16200000"/>
          </a:gradFill>
          <a:ln w="9360">
            <a:solidFill>
              <a:srgbClr val="6e78a0"/>
            </a:solidFill>
            <a:round/>
          </a:ln>
        </p:spPr>
      </p:sp>
      <p:sp>
        <p:nvSpPr>
          <p:cNvPr id="217" name="CustomShape 12"/>
          <p:cNvSpPr/>
          <p:nvPr/>
        </p:nvSpPr>
        <p:spPr>
          <a:xfrm>
            <a:off x="928800" y="4643280"/>
            <a:ext cx="856800" cy="27288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AR" sz="1200">
                <a:solidFill>
                  <a:srgbClr val="ffffff"/>
                </a:solidFill>
                <a:latin typeface="Calibri"/>
              </a:rPr>
              <a:t>remite</a:t>
            </a:r>
            <a:endParaRPr/>
          </a:p>
        </p:txBody>
      </p:sp>
      <p:sp>
        <p:nvSpPr>
          <p:cNvPr id="218" name="CustomShape 13"/>
          <p:cNvSpPr/>
          <p:nvPr/>
        </p:nvSpPr>
        <p:spPr>
          <a:xfrm>
            <a:off x="1907640" y="4725000"/>
            <a:ext cx="1707840" cy="428400"/>
          </a:xfrm>
          <a:prstGeom prst="foldedCorner">
            <a:avLst>
              <a:gd name="adj" fmla="val 16667"/>
            </a:avLst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AR" sz="1400">
                <a:solidFill>
                  <a:srgbClr val="000000"/>
                </a:solidFill>
                <a:latin typeface="Calibri"/>
              </a:rPr>
              <a:t>ANTECEDENTES</a:t>
            </a:r>
            <a:endParaRPr/>
          </a:p>
        </p:txBody>
      </p:sp>
      <p:sp>
        <p:nvSpPr>
          <p:cNvPr id="219" name="CustomShape 14"/>
          <p:cNvSpPr/>
          <p:nvPr/>
        </p:nvSpPr>
        <p:spPr>
          <a:xfrm>
            <a:off x="5148000" y="2781000"/>
            <a:ext cx="3142800" cy="3330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80000"/>
              </a:lnSpc>
              <a:buFont typeface="Calibri"/>
              <a:buChar char="•"/>
            </a:pPr>
            <a:r>
              <a:rPr lang="es-AR" sz="1600">
                <a:solidFill>
                  <a:srgbClr val="000000"/>
                </a:solidFill>
                <a:latin typeface="Calibri"/>
              </a:rPr>
              <a:t>Regularidad del trámite</a:t>
            </a:r>
            <a:endParaRPr/>
          </a:p>
        </p:txBody>
      </p:sp>
      <p:sp>
        <p:nvSpPr>
          <p:cNvPr id="220" name="CustomShape 15"/>
          <p:cNvSpPr/>
          <p:nvPr/>
        </p:nvSpPr>
        <p:spPr>
          <a:xfrm>
            <a:off x="3643200" y="2000160"/>
            <a:ext cx="1285560" cy="30348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AR" sz="1400">
                <a:solidFill>
                  <a:srgbClr val="ffffff"/>
                </a:solidFill>
                <a:latin typeface="Calibri"/>
              </a:rPr>
              <a:t>CONSTATA</a:t>
            </a:r>
            <a:endParaRPr/>
          </a:p>
        </p:txBody>
      </p:sp>
      <p:sp>
        <p:nvSpPr>
          <p:cNvPr id="221" name="CustomShape 16"/>
          <p:cNvSpPr/>
          <p:nvPr/>
        </p:nvSpPr>
        <p:spPr>
          <a:xfrm>
            <a:off x="7072200" y="3929040"/>
            <a:ext cx="1714320" cy="713880"/>
          </a:xfrm>
          <a:prstGeom prst="foldedCorner">
            <a:avLst>
              <a:gd name="adj" fmla="val 16667"/>
            </a:avLst>
          </a:prstGeom>
          <a:gradFill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s-AR" sz="1400">
                <a:solidFill>
                  <a:srgbClr val="000000"/>
                </a:solidFill>
                <a:latin typeface="Calibri"/>
              </a:rPr>
              <a:t>RESOLUCIONES INDIVIDUALES</a:t>
            </a:r>
            <a:endParaRPr/>
          </a:p>
        </p:txBody>
      </p:sp>
      <p:sp>
        <p:nvSpPr>
          <p:cNvPr id="222" name="CustomShape 17"/>
          <p:cNvSpPr/>
          <p:nvPr/>
        </p:nvSpPr>
        <p:spPr>
          <a:xfrm>
            <a:off x="6865560" y="5857920"/>
            <a:ext cx="1845720" cy="856800"/>
          </a:xfrm>
          <a:prstGeom prst="roundRect">
            <a:avLst>
              <a:gd name="adj" fmla="val 10000"/>
            </a:avLst>
          </a:prstGeom>
          <a:solidFill>
            <a:srgbClr val="ff338f"/>
          </a:solidFill>
          <a:ln>
            <a:noFill/>
          </a:ln>
        </p:spPr>
      </p:sp>
      <p:sp>
        <p:nvSpPr>
          <p:cNvPr id="223" name="CustomShape 18"/>
          <p:cNvSpPr/>
          <p:nvPr/>
        </p:nvSpPr>
        <p:spPr>
          <a:xfrm>
            <a:off x="6903000" y="5883120"/>
            <a:ext cx="1770480" cy="806760"/>
          </a:xfrm>
          <a:prstGeom prst="rect">
            <a:avLst/>
          </a:prstGeom>
          <a:noFill/>
          <a:ln>
            <a:noFill/>
          </a:ln>
        </p:spPr>
        <p:txBody>
          <a:bodyPr lIns="53280" rIns="53280" tIns="53280" bIns="53280" anchor="ctr"/>
          <a:p>
            <a:pPr algn="ctr">
              <a:lnSpc>
                <a:spcPct val="90000"/>
              </a:lnSpc>
            </a:pPr>
            <a:r>
              <a:rPr b="1" lang="es-AR" sz="1600">
                <a:solidFill>
                  <a:srgbClr val="ffffff"/>
                </a:solidFill>
                <a:latin typeface="Calibri"/>
              </a:rPr>
              <a:t>UNIVERSIDADES NACIONALES</a:t>
            </a:r>
            <a:endParaRPr/>
          </a:p>
        </p:txBody>
      </p:sp>
      <p:sp>
        <p:nvSpPr>
          <p:cNvPr id="224" name="CustomShape 19"/>
          <p:cNvSpPr/>
          <p:nvPr/>
        </p:nvSpPr>
        <p:spPr>
          <a:xfrm>
            <a:off x="562320" y="5572080"/>
            <a:ext cx="1509120" cy="999720"/>
          </a:xfrm>
          <a:prstGeom prst="roundRect">
            <a:avLst>
              <a:gd name="adj" fmla="val 10000"/>
            </a:avLst>
          </a:prstGeom>
          <a:solidFill>
            <a:srgbClr val="ff338f"/>
          </a:solidFill>
          <a:ln>
            <a:noFill/>
          </a:ln>
        </p:spPr>
      </p:sp>
      <p:sp>
        <p:nvSpPr>
          <p:cNvPr id="225" name="CustomShape 20"/>
          <p:cNvSpPr/>
          <p:nvPr/>
        </p:nvSpPr>
        <p:spPr>
          <a:xfrm>
            <a:off x="592920" y="5601600"/>
            <a:ext cx="1447560" cy="941040"/>
          </a:xfrm>
          <a:prstGeom prst="rect">
            <a:avLst/>
          </a:prstGeom>
          <a:noFill/>
          <a:ln>
            <a:noFill/>
          </a:ln>
        </p:spPr>
        <p:txBody>
          <a:bodyPr lIns="53280" rIns="53280" tIns="53280" bIns="53280" anchor="ctr"/>
          <a:p>
            <a:pPr algn="ctr">
              <a:lnSpc>
                <a:spcPct val="90000"/>
              </a:lnSpc>
            </a:pPr>
            <a:r>
              <a:rPr b="1" lang="es-AR" sz="1400">
                <a:solidFill>
                  <a:srgbClr val="ffffff"/>
                </a:solidFill>
                <a:latin typeface="Calibri"/>
              </a:rPr>
              <a:t>NUEVO </a:t>
            </a:r>
            <a:r>
              <a:rPr b="1" lang="es-AR" sz="1600">
                <a:solidFill>
                  <a:srgbClr val="ffffff"/>
                </a:solidFill>
                <a:latin typeface="Calibri"/>
              </a:rPr>
              <a:t>COMITÉ</a:t>
            </a:r>
            <a:r>
              <a:rPr b="1" lang="es-AR" sz="1400">
                <a:solidFill>
                  <a:srgbClr val="ffffff"/>
                </a:solidFill>
                <a:latin typeface="Calibri"/>
              </a:rPr>
              <a:t> EVALUADOR</a:t>
            </a:r>
            <a:endParaRPr/>
          </a:p>
        </p:txBody>
      </p:sp>
      <p:sp>
        <p:nvSpPr>
          <p:cNvPr id="226" name="CustomShape 21"/>
          <p:cNvSpPr/>
          <p:nvPr/>
        </p:nvSpPr>
        <p:spPr>
          <a:xfrm>
            <a:off x="7429680" y="4714920"/>
            <a:ext cx="856800" cy="99972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0597e"/>
              </a:gs>
              <a:gs pos="100000">
                <a:srgbClr val="6774a4"/>
              </a:gs>
            </a:gsLst>
            <a:lin ang="16200000"/>
          </a:gradFill>
          <a:ln w="9360">
            <a:solidFill>
              <a:srgbClr val="6e78a0"/>
            </a:solidFill>
            <a:round/>
          </a:ln>
        </p:spPr>
      </p:sp>
      <p:sp>
        <p:nvSpPr>
          <p:cNvPr id="227" name="CustomShape 22"/>
          <p:cNvSpPr/>
          <p:nvPr/>
        </p:nvSpPr>
        <p:spPr>
          <a:xfrm>
            <a:off x="7429680" y="4857840"/>
            <a:ext cx="785520" cy="30348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AR" sz="1400">
                <a:solidFill>
                  <a:srgbClr val="ffffff"/>
                </a:solidFill>
                <a:latin typeface="Calibri"/>
              </a:rPr>
              <a:t>envía</a:t>
            </a:r>
            <a:endParaRPr/>
          </a:p>
        </p:txBody>
      </p:sp>
      <p:sp>
        <p:nvSpPr>
          <p:cNvPr id="228" name="CustomShape 23"/>
          <p:cNvSpPr/>
          <p:nvPr/>
        </p:nvSpPr>
        <p:spPr>
          <a:xfrm flipV="1">
            <a:off x="6000840" y="3642480"/>
            <a:ext cx="928440" cy="9997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727ca3"/>
          </a:solidFill>
          <a:ln w="25560">
            <a:solidFill>
              <a:srgbClr val="f7c120"/>
            </a:solidFill>
            <a:round/>
          </a:ln>
        </p:spPr>
      </p:sp>
      <p:sp>
        <p:nvSpPr>
          <p:cNvPr id="229" name="CustomShape 24"/>
          <p:cNvSpPr/>
          <p:nvPr/>
        </p:nvSpPr>
        <p:spPr>
          <a:xfrm>
            <a:off x="5500800" y="3786120"/>
            <a:ext cx="1071360" cy="30348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AR" sz="1400">
                <a:solidFill>
                  <a:srgbClr val="ffffff"/>
                </a:solidFill>
                <a:latin typeface="Calibri"/>
              </a:rPr>
              <a:t>mediante</a:t>
            </a:r>
            <a:endParaRPr/>
          </a:p>
        </p:txBody>
      </p:sp>
      <p:sp>
        <p:nvSpPr>
          <p:cNvPr id="230" name="CustomShape 25"/>
          <p:cNvSpPr/>
          <p:nvPr/>
        </p:nvSpPr>
        <p:spPr>
          <a:xfrm>
            <a:off x="4523040" y="5929200"/>
            <a:ext cx="2189520" cy="57132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25560">
            <a:solidFill>
              <a:srgbClr val="ffffff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AR" sz="1600">
                <a:solidFill>
                  <a:srgbClr val="ffffff"/>
                </a:solidFill>
                <a:latin typeface="Calibri"/>
              </a:rPr>
              <a:t>NOTIFICACIONE</a:t>
            </a:r>
            <a:r>
              <a:rPr lang="es-AR" sz="1600">
                <a:solidFill>
                  <a:srgbClr val="ffffff"/>
                </a:solidFill>
                <a:latin typeface="Calibri"/>
              </a:rPr>
              <a:t>S</a:t>
            </a:r>
            <a:endParaRPr/>
          </a:p>
        </p:txBody>
      </p:sp>
      <p:sp>
        <p:nvSpPr>
          <p:cNvPr id="231" name="TextShape 26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C3CB449-950C-4C82-B329-4DCB61B969F4}" type="slidenum">
              <a:rPr lang="es-A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pic>
        <p:nvPicPr>
          <p:cNvPr id="23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57200" y="404640"/>
            <a:ext cx="8229240" cy="59043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i="1" lang="es-AR" sz="5900">
                <a:solidFill>
                  <a:srgbClr val="000000"/>
                </a:solidFill>
                <a:latin typeface="Arial Black"/>
              </a:rPr>
              <a:t>Programa de Incentivos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es-AR" sz="5900">
                <a:solidFill>
                  <a:srgbClr val="000000"/>
                </a:solidFill>
                <a:latin typeface="Arial Black"/>
              </a:rPr>
              <a:t>Convocatoria de Categorización 2014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es-AR" sz="5100">
                <a:solidFill>
                  <a:srgbClr val="4f2270"/>
                </a:solidFill>
                <a:latin typeface="Arial Black"/>
              </a:rPr>
              <a:t>Apertura:</a:t>
            </a:r>
            <a:r>
              <a:rPr b="1" lang="es-AR" sz="5100">
                <a:solidFill>
                  <a:srgbClr val="4f2270"/>
                </a:solidFill>
                <a:latin typeface="Arial Black"/>
              </a:rPr>
              <a:t>  3/11/2014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es-AR" sz="5100">
                <a:solidFill>
                  <a:srgbClr val="4f2270"/>
                </a:solidFill>
                <a:latin typeface="Arial Black"/>
              </a:rPr>
              <a:t>Cierre:</a:t>
            </a:r>
            <a:r>
              <a:rPr b="1" lang="es-AR" sz="5100">
                <a:solidFill>
                  <a:srgbClr val="4f2270"/>
                </a:solidFill>
                <a:latin typeface="Arial Black"/>
              </a:rPr>
              <a:t> 20/3/2015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s-AR" sz="4200">
                <a:solidFill>
                  <a:srgbClr val="000000"/>
                </a:solidFill>
                <a:latin typeface="Arial Black"/>
              </a:rPr>
              <a:t>Res. Conjunta SPU</a:t>
            </a:r>
            <a:r>
              <a:rPr b="1" lang="es-AR" sz="4200">
                <a:solidFill>
                  <a:srgbClr val="ff0000"/>
                </a:solidFill>
                <a:latin typeface="Arial Black"/>
              </a:rPr>
              <a:t> </a:t>
            </a:r>
            <a:r>
              <a:rPr b="1" lang="es-AR" sz="4200">
                <a:solidFill>
                  <a:srgbClr val="000000"/>
                </a:solidFill>
                <a:latin typeface="Arial Black"/>
              </a:rPr>
              <a:t>N°3564 / SACT N° 79 del 16 de octubre de 2014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s-AR" sz="4400">
                <a:solidFill>
                  <a:srgbClr val="000000"/>
                </a:solidFill>
                <a:latin typeface="Arial"/>
              </a:rPr>
              <a:t>Convocatoria General, que se efectúa cada cuatro (4) años.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s-AR" sz="4400">
                <a:solidFill>
                  <a:srgbClr val="000000"/>
                </a:solidFill>
                <a:latin typeface="Arial"/>
              </a:rPr>
              <a:t>Validez de Categorías obtenidas: 8 (ocho) años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s-AR" sz="4400">
                <a:solidFill>
                  <a:srgbClr val="000000"/>
                </a:solidFill>
                <a:latin typeface="Arial"/>
              </a:rPr>
              <a:t>Res. Conjunta SPU Nº 4026 y SACT Nº 80 del 9/12/13 prorrogó por un año las categorías obtenidas en el año 2004-2005, que vencían en el año 2013.</a:t>
            </a:r>
            <a:endParaRPr/>
          </a:p>
        </p:txBody>
      </p:sp>
      <p:pic>
        <p:nvPicPr>
          <p:cNvPr id="234" name="3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200600" cy="1200600"/>
          </a:xfrm>
          <a:prstGeom prst="rect">
            <a:avLst/>
          </a:prstGeom>
          <a:ln>
            <a:noFill/>
          </a:ln>
        </p:spPr>
      </p:pic>
      <p:sp>
        <p:nvSpPr>
          <p:cNvPr id="235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310BB6F-41A3-421B-B4E6-B8F594B8C279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4400">
                <a:solidFill>
                  <a:srgbClr val="000000"/>
                </a:solidFill>
                <a:latin typeface="Arial Black"/>
              </a:rPr>
              <a:t>Instrumentos a utilizar</a:t>
            </a:r>
            <a:r>
              <a:rPr b="1" i="1" lang="es-AR" sz="4400">
                <a:solidFill>
                  <a:srgbClr val="000000"/>
                </a:solidFill>
                <a:latin typeface="Arial Black"/>
              </a:rPr>
              <a:t>
</a:t>
            </a:r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457200" y="1124640"/>
            <a:ext cx="8229240" cy="5733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200">
                <a:solidFill>
                  <a:srgbClr val="000000"/>
                </a:solidFill>
                <a:latin typeface="Arial"/>
              </a:rPr>
              <a:t>Manual de Procedimientos (Resol. ME 1543/14)– Pautas de evaluación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s-AR" sz="2200">
                <a:solidFill>
                  <a:srgbClr val="002060"/>
                </a:solidFill>
                <a:latin typeface="Arial"/>
              </a:rPr>
              <a:t>http://informacionpresupuestaria.siu.edu.ar/DocumentosSPU/RM1543141.pdf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s-AR" sz="2200">
                <a:solidFill>
                  <a:srgbClr val="002060"/>
                </a:solidFill>
                <a:latin typeface="Arial"/>
              </a:rPr>
              <a:t>http://informacionpresupuestaria.siu.edu.ar/DocumentosSPU/incentivos/ANEXO_Pautas_de_evaluaci%C3%B3n%202014_12-06.14.pdf</a:t>
            </a:r>
            <a:endParaRPr/>
          </a:p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200">
                <a:solidFill>
                  <a:srgbClr val="000000"/>
                </a:solidFill>
                <a:latin typeface="Arial"/>
              </a:rPr>
              <a:t>Formulario digital CVar</a:t>
            </a:r>
            <a:endParaRPr/>
          </a:p>
          <a:p>
            <a:pPr lvl="2">
              <a:lnSpc>
                <a:spcPct val="120000"/>
              </a:lnSpc>
              <a:buSzPct val="120000"/>
              <a:buFont typeface="Wingdings" charset="2"/>
              <a:buChar char=""/>
            </a:pPr>
            <a:r>
              <a:rPr b="1" lang="es-AR" sz="2000">
                <a:solidFill>
                  <a:srgbClr val="0d0d0d"/>
                </a:solidFill>
                <a:latin typeface="Arial"/>
              </a:rPr>
              <a:t>CARGA DE CVar EN PÁGINA WEB:</a:t>
            </a:r>
            <a:endParaRPr/>
          </a:p>
          <a:p>
            <a:pPr algn="ctr">
              <a:lnSpc>
                <a:spcPct val="120000"/>
              </a:lnSpc>
            </a:pPr>
            <a:r>
              <a:rPr b="1" lang="es-AR" sz="2200">
                <a:solidFill>
                  <a:srgbClr val="002060"/>
                </a:solidFill>
                <a:latin typeface="Arial"/>
              </a:rPr>
              <a:t>http://cvar.sicytar.mincyt.gob.ar/auth/index.jsp/</a:t>
            </a:r>
            <a:endParaRPr/>
          </a:p>
          <a:p>
            <a:pPr lvl="3">
              <a:lnSpc>
                <a:spcPct val="120000"/>
              </a:lnSpc>
              <a:buSzPct val="120000"/>
              <a:buFont typeface="Wingdings" charset="2"/>
              <a:buChar char=""/>
            </a:pPr>
            <a:r>
              <a:rPr b="1" lang="es-AR" sz="2000">
                <a:solidFill>
                  <a:srgbClr val="0d0d0d"/>
                </a:solidFill>
                <a:latin typeface="Arial"/>
              </a:rPr>
              <a:t>Aplicativo CVar y Manual de Procedimientos del Aplicativo CVar.</a:t>
            </a:r>
            <a:endParaRPr/>
          </a:p>
          <a:p>
            <a:pPr>
              <a:lnSpc>
                <a:spcPct val="120000"/>
              </a:lnSpc>
              <a:buSzPct val="120000"/>
              <a:buFont typeface="Wingdings" charset="2"/>
              <a:buChar char=""/>
            </a:pPr>
            <a:r>
              <a:rPr b="1" lang="es-AR" sz="2200">
                <a:solidFill>
                  <a:srgbClr val="000000"/>
                </a:solidFill>
                <a:latin typeface="Arial"/>
              </a:rPr>
              <a:t>Solicitud de Categorización, asociada al aplicativo CVar</a:t>
            </a:r>
            <a:endParaRPr/>
          </a:p>
          <a:p>
            <a:pPr>
              <a:lnSpc>
                <a:spcPct val="120000"/>
              </a:lnSpc>
              <a:buSzPct val="120000"/>
              <a:buFont typeface="Wingdings" charset="2"/>
              <a:buChar char=""/>
            </a:pPr>
            <a:r>
              <a:rPr b="1" lang="es-AR" sz="2200">
                <a:solidFill>
                  <a:srgbClr val="000000"/>
                </a:solidFill>
                <a:latin typeface="Arial"/>
              </a:rPr>
              <a:t>Banco de evaluadores</a:t>
            </a:r>
            <a:endParaRPr/>
          </a:p>
          <a:p>
            <a:pPr algn="ctr">
              <a:lnSpc>
                <a:spcPct val="120000"/>
              </a:lnSpc>
            </a:pPr>
            <a:r>
              <a:rPr b="1" lang="es-AR" sz="2200">
                <a:solidFill>
                  <a:srgbClr val="002060"/>
                </a:solidFill>
                <a:latin typeface="Arial"/>
              </a:rPr>
              <a:t>http://portales.educacion.gov.ar/spu/incentivos-a-docentes-investigadores/banco-de-evaluadores/</a:t>
            </a:r>
            <a:endParaRPr/>
          </a:p>
          <a:p>
            <a:pPr algn="ctr">
              <a:lnSpc>
                <a:spcPct val="120000"/>
              </a:lnSpc>
            </a:pPr>
            <a:endParaRPr/>
          </a:p>
          <a:p>
            <a:pPr algn="ctr">
              <a:lnSpc>
                <a:spcPct val="12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57D5C2B-F340-4797-B260-B7AEC1FC2F95}" type="slidenum">
              <a:rPr lang="es-AR" sz="14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239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1331640" y="274680"/>
            <a:ext cx="73548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CATEGORIZACIÓN 2014</a:t>
            </a:r>
            <a:endParaRPr/>
          </a:p>
        </p:txBody>
      </p:sp>
      <p:sp>
        <p:nvSpPr>
          <p:cNvPr id="241" name="TextShape 2"/>
          <p:cNvSpPr txBox="1"/>
          <p:nvPr/>
        </p:nvSpPr>
        <p:spPr>
          <a:xfrm>
            <a:off x="457200" y="1268640"/>
            <a:ext cx="8229240" cy="53283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Los docentes-investigadores pueden postularse a las Categorías I, II, III, IV o V. (Art. 9º, Manual de Procedimientos del PI)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3800">
                <a:solidFill>
                  <a:srgbClr val="4f2270"/>
                </a:solidFill>
                <a:latin typeface="Arial"/>
              </a:rPr>
              <a:t>Requisitos Cualitativos</a:t>
            </a:r>
            <a:r>
              <a:rPr b="1" i="1" lang="es-AR" sz="3800">
                <a:solidFill>
                  <a:srgbClr val="000000"/>
                </a:solidFill>
                <a:latin typeface="Arial"/>
              </a:rPr>
              <a:t> </a:t>
            </a:r>
            <a:r>
              <a:rPr b="1" lang="es-AR" sz="3800">
                <a:solidFill>
                  <a:srgbClr val="000000"/>
                </a:solidFill>
                <a:latin typeface="Arial"/>
              </a:rPr>
              <a:t>para acceder a cada categoría: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Art. 18, Manual de  Procedimientos del PI.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3800">
                <a:solidFill>
                  <a:srgbClr val="4f2270"/>
                </a:solidFill>
                <a:latin typeface="Arial"/>
              </a:rPr>
              <a:t>Requisitos Cuantitativos </a:t>
            </a:r>
            <a:r>
              <a:rPr b="1" lang="es-AR" sz="3800">
                <a:solidFill>
                  <a:srgbClr val="000000"/>
                </a:solidFill>
                <a:latin typeface="Arial"/>
              </a:rPr>
              <a:t>para acceder a cada categoría: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Anexo de la Resolución de Convocatoria 2014 -  “Pautas de Evaluación” (comúnmente denominada “Grilla” de evaluación).</a:t>
            </a:r>
            <a:endParaRPr/>
          </a:p>
          <a:p>
            <a:pPr lvl="2" algn="just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b="1" lang="es-AR" sz="3800">
                <a:solidFill>
                  <a:srgbClr val="000000"/>
                </a:solidFill>
                <a:latin typeface="Arial"/>
              </a:rPr>
              <a:t>Mapa de ruta empleado por los pares evaluadores en el proceso de evaluación.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2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96D4EF7-EBA6-4C50-9841-78B654B5D0D5}" type="slidenum">
              <a:rPr b="1" i="1" lang="es-AR" sz="1200">
                <a:solidFill>
                  <a:srgbClr val="000000"/>
                </a:solidFill>
                <a:latin typeface="Arial"/>
              </a:rPr>
              <a:t>&lt;número&gt;</a:t>
            </a:fld>
            <a:endParaRPr/>
          </a:p>
        </p:txBody>
      </p:sp>
      <p:pic>
        <p:nvPicPr>
          <p:cNvPr id="243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899640" y="274680"/>
            <a:ext cx="77868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200">
                <a:solidFill>
                  <a:srgbClr val="000000"/>
                </a:solidFill>
                <a:latin typeface="Arial Black"/>
              </a:rPr>
              <a:t>REQUISITOS PARA ACCEDER A UNA CATEGORÍA DE INVESTIGADOR</a:t>
            </a:r>
            <a:endParaRPr/>
          </a:p>
        </p:txBody>
      </p:sp>
      <p:sp>
        <p:nvSpPr>
          <p:cNvPr id="245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845CF78-440D-4FD6-BB10-AA32656BD93F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sp>
        <p:nvSpPr>
          <p:cNvPr id="246" name="CustomShape 3"/>
          <p:cNvSpPr/>
          <p:nvPr/>
        </p:nvSpPr>
        <p:spPr>
          <a:xfrm rot="18058800">
            <a:off x="2588040" y="2700360"/>
            <a:ext cx="1142640" cy="1911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33cc"/>
          </a:solidFill>
          <a:ln w="25560">
            <a:solidFill>
              <a:srgbClr val="545b78"/>
            </a:solidFill>
            <a:round/>
          </a:ln>
        </p:spPr>
      </p:sp>
      <p:sp>
        <p:nvSpPr>
          <p:cNvPr id="247" name="CustomShape 4"/>
          <p:cNvSpPr/>
          <p:nvPr/>
        </p:nvSpPr>
        <p:spPr>
          <a:xfrm>
            <a:off x="2714760" y="4286160"/>
            <a:ext cx="3642840" cy="1928520"/>
          </a:xfrm>
          <a:prstGeom prst="ellipse">
            <a:avLst/>
          </a:prstGeom>
          <a:solidFill>
            <a:srgbClr val="4f2270"/>
          </a:solidFill>
          <a:ln w="25560">
            <a:solidFill>
              <a:srgbClr val="545b78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es-AR" sz="2000">
                <a:solidFill>
                  <a:srgbClr val="ffffff"/>
                </a:solidFill>
                <a:latin typeface="Arial"/>
              </a:rPr>
              <a:t>SE DEBE CUMPLIR CON AMBOS</a:t>
            </a:r>
            <a:endParaRPr/>
          </a:p>
        </p:txBody>
      </p:sp>
      <p:sp>
        <p:nvSpPr>
          <p:cNvPr id="248" name="CustomShape 5"/>
          <p:cNvSpPr/>
          <p:nvPr/>
        </p:nvSpPr>
        <p:spPr>
          <a:xfrm>
            <a:off x="5220000" y="1800720"/>
            <a:ext cx="3600000" cy="9435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Requisitos cuantitativos</a:t>
            </a:r>
            <a:endParaRPr/>
          </a:p>
        </p:txBody>
      </p:sp>
      <p:sp>
        <p:nvSpPr>
          <p:cNvPr id="249" name="CustomShape 6"/>
          <p:cNvSpPr/>
          <p:nvPr/>
        </p:nvSpPr>
        <p:spPr>
          <a:xfrm>
            <a:off x="467640" y="1853640"/>
            <a:ext cx="3600000" cy="94356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Requisitos cualitativos</a:t>
            </a:r>
            <a:endParaRPr/>
          </a:p>
        </p:txBody>
      </p:sp>
      <p:sp>
        <p:nvSpPr>
          <p:cNvPr id="250" name="CustomShape 7"/>
          <p:cNvSpPr/>
          <p:nvPr/>
        </p:nvSpPr>
        <p:spPr>
          <a:xfrm rot="2869200">
            <a:off x="5786280" y="2700000"/>
            <a:ext cx="1142640" cy="1911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560">
            <a:solidFill>
              <a:srgbClr val="545b78"/>
            </a:solidFill>
            <a:round/>
          </a:ln>
        </p:spPr>
      </p:sp>
      <p:pic>
        <p:nvPicPr>
          <p:cNvPr id="251" name="9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57200" y="274680"/>
            <a:ext cx="8229240" cy="849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200">
                <a:solidFill>
                  <a:srgbClr val="000000"/>
                </a:solidFill>
                <a:latin typeface="Arial Black"/>
              </a:rPr>
              <a:t>CATEGORIZACIÓN 2014</a:t>
            </a:r>
            <a:endParaRPr/>
          </a:p>
        </p:txBody>
      </p:sp>
      <p:sp>
        <p:nvSpPr>
          <p:cNvPr id="253" name="TextShape 2"/>
          <p:cNvSpPr txBox="1"/>
          <p:nvPr/>
        </p:nvSpPr>
        <p:spPr>
          <a:xfrm>
            <a:off x="467640" y="1124640"/>
            <a:ext cx="8229240" cy="5733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800">
                <a:solidFill>
                  <a:srgbClr val="000000"/>
                </a:solidFill>
                <a:latin typeface="Arial"/>
              </a:rPr>
              <a:t>Dirigida a docentes-investigadores:</a:t>
            </a:r>
            <a:endParaRPr/>
          </a:p>
          <a:p>
            <a:endParaRPr/>
          </a:p>
          <a:p>
            <a:pPr lvl="1" algn="just">
              <a:lnSpc>
                <a:spcPct val="110000"/>
              </a:lnSpc>
              <a:buSzPct val="120000"/>
              <a:buFont typeface="Wingdings" charset="2"/>
              <a:buChar char=""/>
            </a:pPr>
            <a:r>
              <a:rPr b="1" i="1" lang="es-AR" sz="3600">
                <a:solidFill>
                  <a:srgbClr val="4f2270"/>
                </a:solidFill>
                <a:latin typeface="Arial"/>
              </a:rPr>
              <a:t>SIN CATEGORÍA VIGENTE</a:t>
            </a:r>
            <a:endParaRPr/>
          </a:p>
          <a:p>
            <a:pPr lvl="2" algn="just">
              <a:lnSpc>
                <a:spcPct val="110000"/>
              </a:lnSpc>
              <a:buSzPct val="120000"/>
              <a:buFont typeface="Wingdings" charset="2"/>
              <a:buChar char=""/>
            </a:pPr>
            <a:r>
              <a:rPr b="1" lang="es-AR" sz="3600">
                <a:solidFill>
                  <a:srgbClr val="000000"/>
                </a:solidFill>
                <a:latin typeface="Arial"/>
              </a:rPr>
              <a:t>Nunca obtuvieron una categoría, o </a:t>
            </a:r>
            <a:endParaRPr/>
          </a:p>
          <a:p>
            <a:pPr lvl="2" algn="just">
              <a:lnSpc>
                <a:spcPct val="110000"/>
              </a:lnSpc>
              <a:buSzPct val="120000"/>
              <a:buFont typeface="Wingdings" charset="2"/>
              <a:buChar char=""/>
            </a:pPr>
            <a:r>
              <a:rPr b="1" lang="es-AR" sz="3600">
                <a:solidFill>
                  <a:srgbClr val="000000"/>
                </a:solidFill>
                <a:latin typeface="Arial"/>
              </a:rPr>
              <a:t>Su categoría perdió vigencia al no presentarse en convocatorias anteriores </a:t>
            </a:r>
            <a:endParaRPr/>
          </a:p>
          <a:p>
            <a:endParaRPr/>
          </a:p>
          <a:p>
            <a:pPr lvl="1">
              <a:lnSpc>
                <a:spcPct val="110000"/>
              </a:lnSpc>
              <a:buSzPct val="120000"/>
              <a:buFont typeface="Wingdings" charset="2"/>
              <a:buChar char=""/>
            </a:pPr>
            <a:r>
              <a:rPr b="1" i="1" lang="es-AR" sz="3600">
                <a:solidFill>
                  <a:srgbClr val="4f2270"/>
                </a:solidFill>
                <a:latin typeface="Arial"/>
              </a:rPr>
              <a:t>CATEGORIZADOS EN 2004 </a:t>
            </a:r>
            <a:endParaRPr/>
          </a:p>
          <a:p>
            <a:pPr lvl="2">
              <a:lnSpc>
                <a:spcPct val="110000"/>
              </a:lnSpc>
              <a:buSzPct val="120000"/>
              <a:buFont typeface="Wingdings" charset="2"/>
              <a:buChar char=""/>
            </a:pPr>
            <a:r>
              <a:rPr b="1" lang="es-AR" sz="3600">
                <a:solidFill>
                  <a:srgbClr val="000000"/>
                </a:solidFill>
                <a:latin typeface="Arial"/>
              </a:rPr>
              <a:t>Presentación obligatoria si se desea permanecer en el Sistema</a:t>
            </a:r>
            <a:endParaRPr/>
          </a:p>
          <a:p>
            <a:endParaRPr/>
          </a:p>
          <a:p>
            <a:pPr lvl="1" algn="just">
              <a:lnSpc>
                <a:spcPct val="110000"/>
              </a:lnSpc>
              <a:buSzPct val="120000"/>
              <a:buFont typeface="Wingdings" charset="2"/>
              <a:buChar char=""/>
            </a:pPr>
            <a:r>
              <a:rPr b="1" i="1" lang="es-AR" sz="3600">
                <a:solidFill>
                  <a:srgbClr val="4f2270"/>
                </a:solidFill>
                <a:latin typeface="Arial"/>
              </a:rPr>
              <a:t>CATEGORIZADOS EN 2009 QUE DESEEN PRESENTARSE NUEVAMENTE</a:t>
            </a:r>
            <a:r>
              <a:rPr b="1" lang="es-AR" sz="3600">
                <a:solidFill>
                  <a:srgbClr val="000000"/>
                </a:solidFill>
                <a:latin typeface="Arial"/>
              </a:rPr>
              <a:t>, siempre que no se hayan presentado en 2011. </a:t>
            </a:r>
            <a:endParaRPr/>
          </a:p>
          <a:p>
            <a:pPr lvl="2" algn="just">
              <a:lnSpc>
                <a:spcPct val="110000"/>
              </a:lnSpc>
              <a:buSzPct val="120000"/>
              <a:buFont typeface="Wingdings" charset="2"/>
              <a:buChar char=""/>
            </a:pPr>
            <a:r>
              <a:rPr b="1" lang="es-AR" sz="3600">
                <a:solidFill>
                  <a:srgbClr val="000000"/>
                </a:solidFill>
                <a:latin typeface="Arial"/>
              </a:rPr>
              <a:t>Presentación no obligatoria</a:t>
            </a:r>
            <a:endParaRPr/>
          </a:p>
          <a:p>
            <a:endParaRPr/>
          </a:p>
          <a:p>
            <a:r>
              <a:rPr b="1" lang="es-AR" sz="4400">
                <a:solidFill>
                  <a:srgbClr val="ff0000"/>
                </a:solidFill>
                <a:latin typeface="Arial"/>
              </a:rPr>
              <a:t>NO PUEDEN presentarse categorizados en 2011</a:t>
            </a:r>
            <a:endParaRPr/>
          </a:p>
          <a:p>
            <a:endParaRPr/>
          </a:p>
        </p:txBody>
      </p:sp>
      <p:sp>
        <p:nvSpPr>
          <p:cNvPr id="25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E27127A-D6F6-4832-A80B-F7F2CFA08FCB}" type="slidenum">
              <a:rPr lang="es-AR" sz="14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255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827640" y="274680"/>
            <a:ext cx="8064360" cy="849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REQUISITOS CUALITATIVOS</a:t>
            </a:r>
            <a:endParaRPr/>
          </a:p>
        </p:txBody>
      </p:sp>
      <p:sp>
        <p:nvSpPr>
          <p:cNvPr id="257" name="TextShape 2"/>
          <p:cNvSpPr txBox="1"/>
          <p:nvPr/>
        </p:nvSpPr>
        <p:spPr>
          <a:xfrm>
            <a:off x="251640" y="1700640"/>
            <a:ext cx="8589240" cy="40320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b="1" i="1" lang="es-AR" sz="2800">
                <a:solidFill>
                  <a:srgbClr val="4f2270"/>
                </a:solidFill>
                <a:latin typeface="Arial"/>
              </a:rPr>
              <a:t>Para todas las Categorías: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2800">
                <a:solidFill>
                  <a:srgbClr val="c00000"/>
                </a:solidFill>
                <a:latin typeface="Arial"/>
              </a:rPr>
              <a:t>Título de grado universitario </a:t>
            </a:r>
            <a:r>
              <a:rPr b="1" lang="es-AR" sz="2800">
                <a:solidFill>
                  <a:srgbClr val="000000"/>
                </a:solidFill>
                <a:latin typeface="Arial"/>
              </a:rPr>
              <a:t>(o especial preparación, avalada por la institución).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 </a:t>
            </a:r>
            <a:r>
              <a:rPr b="1" i="1" lang="es-AR" sz="2800">
                <a:solidFill>
                  <a:srgbClr val="c00000"/>
                </a:solidFill>
                <a:latin typeface="Arial"/>
              </a:rPr>
              <a:t>Participación en un Proyecto de Investigación</a:t>
            </a:r>
            <a:r>
              <a:rPr b="1" lang="es-AR" sz="2800">
                <a:solidFill>
                  <a:srgbClr val="000000"/>
                </a:solidFill>
                <a:latin typeface="Arial"/>
              </a:rPr>
              <a:t>, actual o no, al menos durante un año.</a:t>
            </a:r>
            <a:endParaRPr/>
          </a:p>
          <a:p>
            <a:r>
              <a:rPr b="1" i="1" lang="es-AR" sz="2400" u="sng">
                <a:solidFill>
                  <a:srgbClr val="c00000"/>
                </a:solidFill>
                <a:latin typeface="Arial"/>
              </a:rPr>
              <a:t>Sólo para Categoría V </a:t>
            </a:r>
            <a:r>
              <a:rPr b="1" i="1" lang="es-AR" sz="2400">
                <a:solidFill>
                  <a:srgbClr val="c00000"/>
                </a:solidFill>
                <a:latin typeface="Arial"/>
              </a:rPr>
              <a:t>– alternativas a esta última condición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5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6516379-E5E4-40C6-8FCC-744DD59115C1}" type="slidenum">
              <a:rPr b="1" i="1" lang="es-AR" sz="14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259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467640" y="274680"/>
            <a:ext cx="82188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REQUISITOS CUALITATIVOS</a:t>
            </a:r>
            <a:endParaRPr/>
          </a:p>
        </p:txBody>
      </p:sp>
      <p:sp>
        <p:nvSpPr>
          <p:cNvPr id="26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i="1" lang="es-AR" sz="2400" u="sng">
                <a:solidFill>
                  <a:srgbClr val="c00000"/>
                </a:solidFill>
                <a:latin typeface="Arial"/>
              </a:rPr>
              <a:t>Sólo para Categoría V </a:t>
            </a:r>
            <a:r>
              <a:rPr b="1" i="1" lang="es-AR" sz="2400">
                <a:solidFill>
                  <a:srgbClr val="c00000"/>
                </a:solidFill>
                <a:latin typeface="Arial"/>
              </a:rPr>
              <a:t>– alternativas a esta última condición</a:t>
            </a:r>
            <a:endParaRPr/>
          </a:p>
          <a:p>
            <a:r>
              <a:rPr b="1" i="1" lang="es-AR" sz="2000">
                <a:solidFill>
                  <a:srgbClr val="4f2270"/>
                </a:solidFill>
                <a:latin typeface="Arial"/>
              </a:rPr>
              <a:t>Si se presenta por primera vez al PI: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Beca de investigación de entidad reconocida (CONICET, ANPCyT, IUGE, INTA, INTI), o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Ser graduado o alumno regular de Maestría o Doctorado (acreditados por CONEAU)</a:t>
            </a:r>
            <a:endParaRPr/>
          </a:p>
          <a:p>
            <a:endParaRPr/>
          </a:p>
          <a:p>
            <a:r>
              <a:rPr b="1" i="1" lang="es-AR" sz="2000">
                <a:solidFill>
                  <a:srgbClr val="4f2270"/>
                </a:solidFill>
                <a:latin typeface="Arial"/>
              </a:rPr>
              <a:t>Si desea permanecer en la Categoría V: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Tesis de Maestría o Doctorado (acreditados por CONEAU) terminada y aprobada,  o 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Tesis de Maestría o Doctorado obtenida en entidad extranjera acreditada.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62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8F91216-5E06-478C-BD14-E6C78B5A90CE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26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827640" y="274680"/>
            <a:ext cx="78588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PROGRAMA DE INCENTIVOS PARA DOCENTES - INVESTIGADORES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323640" y="1556640"/>
            <a:ext cx="8229240" cy="5301000"/>
          </a:xfrm>
          <a:prstGeom prst="rect">
            <a:avLst/>
          </a:prstGeom>
        </p:spPr>
        <p:txBody>
          <a:bodyPr/>
          <a:p>
            <a:pPr lvl="1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Promueve la consideración de un enfoque integrado entre docencia, investigación, extensión y gestión. en las </a:t>
            </a:r>
            <a:r>
              <a:rPr b="1" i="1" lang="es-AR" sz="2000">
                <a:solidFill>
                  <a:srgbClr val="4f2270"/>
                </a:solidFill>
                <a:latin typeface="Arial"/>
              </a:rPr>
              <a:t>Instituciones Universitarias de Gestión Estatal (IUGE)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, a fin de contribuir a la excelencia en la formación de los egresados (Puntaje asignado a cada ítem).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Promueve el desarrollo integrado de la Carrera Académica en las </a:t>
            </a:r>
            <a:r>
              <a:rPr b="1" i="1" lang="es-AR" sz="2000">
                <a:solidFill>
                  <a:srgbClr val="4f2270"/>
                </a:solidFill>
                <a:latin typeface="Arial"/>
              </a:rPr>
              <a:t>IUGE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.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 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Contribuye al incremento de las actividades de investigación y desarrollo, de la dedicación a la actividad universitaria y a la creación de grupos de investigación</a:t>
            </a:r>
            <a:r>
              <a:rPr lang="es-AR" sz="2000">
                <a:solidFill>
                  <a:srgbClr val="000000"/>
                </a:solidFill>
                <a:latin typeface="Arial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6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4F1CA3D-1844-467C-915F-22A8D117F42C}" type="slidenum">
              <a:rPr lang="es-AR" sz="1400">
                <a:solidFill>
                  <a:srgbClr val="4f227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16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827640" y="274680"/>
            <a:ext cx="8136720" cy="993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200">
                <a:solidFill>
                  <a:srgbClr val="000000"/>
                </a:solidFill>
                <a:latin typeface="Arial Black"/>
              </a:rPr>
              <a:t>REQUISITOS CUALITATIVOS</a:t>
            </a:r>
            <a:endParaRPr/>
          </a:p>
        </p:txBody>
      </p:sp>
      <p:sp>
        <p:nvSpPr>
          <p:cNvPr id="265" name="TextShape 2"/>
          <p:cNvSpPr txBox="1"/>
          <p:nvPr/>
        </p:nvSpPr>
        <p:spPr>
          <a:xfrm>
            <a:off x="611640" y="1268640"/>
            <a:ext cx="8229240" cy="51123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2400">
                <a:solidFill>
                  <a:srgbClr val="c00000"/>
                </a:solidFill>
                <a:latin typeface="Arial"/>
              </a:rPr>
              <a:t>Cargo Docente de nivel universitario (en la IUGE donde solicita la categoría)</a:t>
            </a:r>
            <a:r>
              <a:rPr b="1" lang="es-AR" sz="2400">
                <a:solidFill>
                  <a:srgbClr val="000000"/>
                </a:solidFill>
                <a:latin typeface="Arial"/>
              </a:rPr>
              <a:t>:</a:t>
            </a:r>
            <a:endParaRPr/>
          </a:p>
          <a:p>
            <a:pPr lvl="1" algn="just">
              <a:lnSpc>
                <a:spcPct val="130000"/>
              </a:lnSpc>
              <a:buSzPct val="120000"/>
              <a:buFont typeface="Wingdings" charset="2"/>
              <a:buChar char=""/>
            </a:pPr>
            <a:r>
              <a:rPr b="1" i="1" lang="es-AR" sz="2000">
                <a:solidFill>
                  <a:srgbClr val="4f2270"/>
                </a:solidFill>
                <a:latin typeface="Arial"/>
              </a:rPr>
              <a:t>Rentado,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 en </a:t>
            </a:r>
            <a:r>
              <a:rPr b="1" i="1" lang="es-AR" sz="2000">
                <a:solidFill>
                  <a:srgbClr val="4f2270"/>
                </a:solidFill>
                <a:latin typeface="Arial"/>
              </a:rPr>
              <a:t>actividad,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 ordinario o interino (al menos Ayudante de 1º o equivalente), o</a:t>
            </a:r>
            <a:endParaRPr/>
          </a:p>
          <a:p>
            <a:pPr lvl="1" algn="just">
              <a:lnSpc>
                <a:spcPct val="130000"/>
              </a:lnSpc>
              <a:buSzPct val="120000"/>
              <a:buFont typeface="Wingdings" charset="2"/>
              <a:buChar char=""/>
            </a:pPr>
            <a:r>
              <a:rPr b="1" i="1" lang="es-AR" sz="2000">
                <a:solidFill>
                  <a:srgbClr val="4f2270"/>
                </a:solidFill>
                <a:latin typeface="Arial"/>
              </a:rPr>
              <a:t>Rentado,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 en uso de </a:t>
            </a:r>
            <a:r>
              <a:rPr b="1" i="1" lang="es-AR" sz="2000">
                <a:solidFill>
                  <a:srgbClr val="4f2270"/>
                </a:solidFill>
                <a:latin typeface="Arial"/>
              </a:rPr>
              <a:t>licencia,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 ordinario o interino (al menos Ayudante de 1º o equivalente), o</a:t>
            </a:r>
            <a:endParaRPr/>
          </a:p>
          <a:p>
            <a:pPr lvl="1" algn="just">
              <a:lnSpc>
                <a:spcPct val="130000"/>
              </a:lnSpc>
              <a:buSzPct val="120000"/>
              <a:buFont typeface="Wingdings" charset="2"/>
              <a:buChar char="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 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Docente </a:t>
            </a:r>
            <a:r>
              <a:rPr b="1" i="1" lang="es-AR" sz="2000">
                <a:solidFill>
                  <a:srgbClr val="4f2270"/>
                </a:solidFill>
                <a:latin typeface="Arial"/>
              </a:rPr>
              <a:t>jubilado </a:t>
            </a:r>
            <a:r>
              <a:rPr b="1" lang="es-AR" sz="2000">
                <a:solidFill>
                  <a:srgbClr val="4f2270"/>
                </a:solidFill>
                <a:latin typeface="Arial"/>
              </a:rPr>
              <a:t>(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con actividad docente y de investigación).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Ley de Educación Superior, Art. 51° - sólo reconoce cargos interinos o concursados rentados.</a:t>
            </a:r>
            <a:endParaRPr/>
          </a:p>
          <a:p>
            <a:r>
              <a:rPr b="1" lang="es-AR" sz="2000">
                <a:solidFill>
                  <a:srgbClr val="000000"/>
                </a:solidFill>
                <a:latin typeface="Arial"/>
              </a:rPr>
              <a:t>Resol. SPU 1/09 (12/1/2009) - Convocatoria a Categorización -  indica que sólo son admisibles los cargos rentados</a:t>
            </a:r>
            <a:endParaRPr/>
          </a:p>
        </p:txBody>
      </p:sp>
      <p:sp>
        <p:nvSpPr>
          <p:cNvPr id="266" name="TextShape 3"/>
          <p:cNvSpPr txBox="1"/>
          <p:nvPr/>
        </p:nvSpPr>
        <p:spPr>
          <a:xfrm>
            <a:off x="6660360" y="6165360"/>
            <a:ext cx="2160000" cy="431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1B7C007-C206-4ACB-972E-5D0B028CE6C6}" type="slidenum">
              <a:rPr lang="es-AR" sz="14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267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539640" y="332640"/>
            <a:ext cx="8229240" cy="849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200">
                <a:solidFill>
                  <a:srgbClr val="000000"/>
                </a:solidFill>
                <a:latin typeface="Arial Black"/>
              </a:rPr>
              <a:t>REQUISITOS CUALITATIVOS</a:t>
            </a:r>
            <a:endParaRPr/>
          </a:p>
        </p:txBody>
      </p:sp>
      <p:sp>
        <p:nvSpPr>
          <p:cNvPr id="269" name="TextShape 2"/>
          <p:cNvSpPr txBox="1"/>
          <p:nvPr/>
        </p:nvSpPr>
        <p:spPr>
          <a:xfrm>
            <a:off x="611640" y="1196640"/>
            <a:ext cx="8229240" cy="53283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SzPct val="120000"/>
              <a:buFont typeface="Wingdings" charset="2"/>
              <a:buChar char=""/>
            </a:pPr>
            <a:r>
              <a:rPr b="1" i="1" lang="es-AR" sz="2600">
                <a:solidFill>
                  <a:srgbClr val="c00000"/>
                </a:solidFill>
                <a:latin typeface="Arial"/>
              </a:rPr>
              <a:t>Antigüedad </a:t>
            </a:r>
            <a:r>
              <a:rPr b="1" lang="es-AR" sz="2600">
                <a:solidFill>
                  <a:srgbClr val="000000"/>
                </a:solidFill>
                <a:latin typeface="Arial"/>
              </a:rPr>
              <a:t>en cargos de docencia universitaria: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SzPct val="120000"/>
              <a:buFont typeface="Wingdings" charset="2"/>
              <a:buChar char=""/>
            </a:pPr>
            <a:r>
              <a:rPr b="1" i="1" lang="es-AR" sz="2200">
                <a:solidFill>
                  <a:srgbClr val="4f2270"/>
                </a:solidFill>
                <a:latin typeface="Arial"/>
              </a:rPr>
              <a:t>Categorías I a IV:</a:t>
            </a:r>
            <a:endParaRPr/>
          </a:p>
          <a:p>
            <a:pPr lvl="1" algn="just">
              <a:lnSpc>
                <a:spcPct val="90000"/>
              </a:lnSpc>
              <a:buSzPct val="120000"/>
              <a:buFont typeface="Wingdings" charset="2"/>
              <a:buChar char=""/>
            </a:pPr>
            <a:r>
              <a:rPr b="1" i="1" lang="es-AR" sz="2000">
                <a:solidFill>
                  <a:srgbClr val="4f2270"/>
                </a:solidFill>
                <a:latin typeface="Arial"/>
              </a:rPr>
              <a:t>Cargo concursado: 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No requiere antigüedad. Se asigna el puntaje del cargo de mayor jerarquía, o</a:t>
            </a:r>
            <a:endParaRPr/>
          </a:p>
          <a:p>
            <a:pPr lvl="1" algn="just">
              <a:lnSpc>
                <a:spcPct val="90000"/>
              </a:lnSpc>
              <a:buSzPct val="120000"/>
              <a:buFont typeface="Wingdings" charset="2"/>
              <a:buChar char=""/>
            </a:pPr>
            <a:r>
              <a:rPr b="1" i="1" lang="es-AR" sz="2000">
                <a:solidFill>
                  <a:srgbClr val="4f2270"/>
                </a:solidFill>
                <a:latin typeface="Arial"/>
              </a:rPr>
              <a:t>Cargo interino: 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Igual o mayor a 3 (tres) años, salvo que anteriormente hubiere desempeñado cargo ordinario o regular en la misma u otra universidad. Se puede acreditar con uno o más cargos en la docencia.</a:t>
            </a:r>
            <a:r>
              <a:rPr b="1" lang="es-AR" sz="2000">
                <a:solidFill>
                  <a:srgbClr val="ff0000"/>
                </a:solidFill>
                <a:latin typeface="Arial"/>
              </a:rPr>
              <a:t> </a:t>
            </a:r>
            <a:endParaRPr/>
          </a:p>
          <a:p>
            <a:pPr algn="just">
              <a:lnSpc>
                <a:spcPct val="90000"/>
              </a:lnSpc>
              <a:buSzPct val="120000"/>
              <a:buFont typeface="Wingdings" charset="2"/>
              <a:buChar char=""/>
            </a:pPr>
            <a:r>
              <a:rPr b="1" i="1" lang="es-AR" sz="2200">
                <a:solidFill>
                  <a:srgbClr val="4f2270"/>
                </a:solidFill>
                <a:latin typeface="Arial"/>
              </a:rPr>
              <a:t>Categoría V: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i="1" lang="es-AR" sz="2000">
                <a:solidFill>
                  <a:srgbClr val="4f2270"/>
                </a:solidFill>
                <a:latin typeface="Arial"/>
              </a:rPr>
              <a:t>Ingreso: 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 No se exige antigüedad en el cargo de Ayudante de 1°, equivalente o superior;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i="1" lang="es-AR" sz="2000">
                <a:solidFill>
                  <a:srgbClr val="4f2270"/>
                </a:solidFill>
                <a:latin typeface="Arial"/>
              </a:rPr>
              <a:t>Permanencia: 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3 (tres)  años de antigüedad.</a:t>
            </a:r>
            <a:endParaRPr/>
          </a:p>
          <a:p>
            <a:pPr algn="ctr">
              <a:lnSpc>
                <a:spcPct val="100000"/>
              </a:lnSpc>
              <a:buSzPct val="120000"/>
              <a:buFont typeface="Wingdings" charset="2"/>
              <a:buChar char="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En las categoría I a IV, el cargo de Ayudante de 2º (Punto 3 del formulario) puede declararse sólo a efectos del cómputo de la antigüedad.</a:t>
            </a:r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0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4628068-3362-4752-A228-1A318CC4446D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271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560520" y="404640"/>
            <a:ext cx="8136360" cy="1790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REQUISITOS CUALITATIVOS</a:t>
            </a:r>
            <a:r>
              <a:rPr b="1" i="1" lang="es-AR" sz="36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3600">
                <a:solidFill>
                  <a:srgbClr val="000000"/>
                </a:solidFill>
                <a:latin typeface="Arial Black"/>
              </a:rPr>
              <a:t>CATEGORIA IV</a:t>
            </a:r>
            <a:r>
              <a:rPr b="1" i="1" lang="es-AR" sz="3600">
                <a:solidFill>
                  <a:srgbClr val="000000"/>
                </a:solidFill>
                <a:latin typeface="Arial Black"/>
              </a:rPr>
              <a:t>
</a:t>
            </a:r>
            <a:endParaRPr/>
          </a:p>
        </p:txBody>
      </p:sp>
      <p:sp>
        <p:nvSpPr>
          <p:cNvPr id="273" name="TextShape 2"/>
          <p:cNvSpPr txBox="1"/>
          <p:nvPr/>
        </p:nvSpPr>
        <p:spPr>
          <a:xfrm>
            <a:off x="457200" y="2205000"/>
            <a:ext cx="8229240" cy="39207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Haber realizado labor de investigación o desarrollo en proyectos de investigación  acreditados, bajo la guía o supervisión de Docente-Investigador Categoría I, II o III,  durante un mínimo de 3 años;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s-AR" sz="3200">
                <a:solidFill>
                  <a:srgbClr val="c00000"/>
                </a:solidFill>
                <a:latin typeface="Arial"/>
              </a:rPr>
              <a:t>o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 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Tener una Tesis terminada y aprobada de Maestría o Doctorado (acreditados por CONEAU).</a:t>
            </a:r>
            <a:r>
              <a:rPr b="1" lang="es-AR" sz="800">
                <a:solidFill>
                  <a:srgbClr val="000000"/>
                </a:solidFill>
                <a:latin typeface="Arial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E8E2C6C-48C7-4B8A-A3C1-F3FBDC60DAD3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275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1017720" y="0"/>
            <a:ext cx="8125920" cy="14173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s-AR" sz="4400">
                <a:solidFill>
                  <a:srgbClr val="000000"/>
                </a:solidFill>
                <a:latin typeface="Calibri"/>
              </a:rPr>
              <a:t>
</a:t>
            </a:r>
            <a:r>
              <a:rPr b="1" lang="es-AR" sz="4400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es-AR" sz="4000">
                <a:solidFill>
                  <a:srgbClr val="000000"/>
                </a:solidFill>
                <a:latin typeface="Arial Black"/>
              </a:rPr>
              <a:t>REQUISITOS CUALITATIVOS</a:t>
            </a:r>
            <a:r>
              <a:rPr b="1" i="1" lang="es-AR" sz="40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4000">
                <a:solidFill>
                  <a:srgbClr val="000000"/>
                </a:solidFill>
                <a:latin typeface="Arial Black"/>
              </a:rPr>
              <a:t>CATEGORIA III</a:t>
            </a:r>
            <a:r>
              <a:rPr b="1" i="1" lang="es-AR" sz="4000">
                <a:solidFill>
                  <a:srgbClr val="000000"/>
                </a:solidFill>
                <a:latin typeface="Arial Black"/>
              </a:rPr>
              <a:t>
</a:t>
            </a:r>
            <a:endParaRPr/>
          </a:p>
        </p:txBody>
      </p:sp>
      <p:sp>
        <p:nvSpPr>
          <p:cNvPr id="277" name="TextShape 2"/>
          <p:cNvSpPr txBox="1"/>
          <p:nvPr/>
        </p:nvSpPr>
        <p:spPr>
          <a:xfrm>
            <a:off x="457200" y="1989000"/>
            <a:ext cx="8229240" cy="413712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Haber realizado labor de investigación o desarrollo tecnológico y/o social documentada, y  acreditar haber dirigido o codirigido exitosamente proyectos de investigación acreditados;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s-AR" sz="3200">
                <a:solidFill>
                  <a:srgbClr val="c00000"/>
                </a:solidFill>
                <a:latin typeface="Arial"/>
              </a:rPr>
              <a:t>o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 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Actividad continuada de más de 8 años en proyectos de investigación o desarrollo tecnológico y/o social.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F90046E-C958-4497-B760-F4B67771A114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279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Capacidad de planificar, dirigir y ejecutar en forma exitosa proyectos de investigación  acreditados, comprobable a través de publicaciones y/o desarrollos tecnológicos,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s-AR" sz="2400">
                <a:solidFill>
                  <a:srgbClr val="c00000"/>
                </a:solidFill>
                <a:latin typeface="Arial"/>
              </a:rPr>
              <a:t>y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Haber dirigido o codirigido una Tesis de Maestría o Doctorado, finalizada y aprobada,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s-AR" sz="2400">
                <a:solidFill>
                  <a:srgbClr val="c00000"/>
                </a:solidFill>
                <a:latin typeface="Arial"/>
              </a:rPr>
              <a:t>o 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Demostrar durante los últimos 8 años continua actividad de formación de RRHH, comprobables por coautorías, debiendo adjuntar </a:t>
            </a:r>
            <a:r>
              <a:rPr b="1" i="1" lang="es-AR" sz="2400">
                <a:solidFill>
                  <a:srgbClr val="4f2270"/>
                </a:solidFill>
                <a:latin typeface="Arial"/>
              </a:rPr>
              <a:t>Informe Cronológico</a:t>
            </a:r>
            <a:r>
              <a:rPr b="1" i="1" lang="es-AR" sz="2400">
                <a:solidFill>
                  <a:srgbClr val="000000"/>
                </a:solidFill>
                <a:latin typeface="Arial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1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EDE12C4-6E63-46D9-A402-854A989AF94C}" type="slidenum">
              <a:rPr lang="es-A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282" name="TextShape 3"/>
          <p:cNvSpPr txBox="1"/>
          <p:nvPr/>
        </p:nvSpPr>
        <p:spPr>
          <a:xfrm>
            <a:off x="897840" y="260640"/>
            <a:ext cx="8229240" cy="1065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s-AR" sz="4400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es-AR" sz="4000">
                <a:solidFill>
                  <a:srgbClr val="000000"/>
                </a:solidFill>
                <a:latin typeface="Arial Black"/>
              </a:rPr>
              <a:t>REQUISITOS CUALITATIVOS</a:t>
            </a:r>
            <a:r>
              <a:rPr b="1" i="1" lang="es-AR" sz="40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4000">
                <a:solidFill>
                  <a:srgbClr val="000000"/>
                </a:solidFill>
                <a:latin typeface="Arial Black"/>
              </a:rPr>
              <a:t>CATEGORIA II</a:t>
            </a:r>
            <a:r>
              <a:rPr b="1" i="1" lang="es-AR" sz="4000">
                <a:solidFill>
                  <a:srgbClr val="000000"/>
                </a:solidFill>
                <a:latin typeface="Arial Black"/>
              </a:rPr>
              <a:t>
</a:t>
            </a:r>
            <a:endParaRPr/>
          </a:p>
        </p:txBody>
      </p:sp>
      <p:pic>
        <p:nvPicPr>
          <p:cNvPr id="283" name="5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884520" y="332640"/>
            <a:ext cx="8229240" cy="1007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REQUISITOS CUALITATIVOS</a:t>
            </a:r>
            <a:r>
              <a:rPr b="1" i="1" lang="es-AR" sz="36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3600">
                <a:solidFill>
                  <a:srgbClr val="000000"/>
                </a:solidFill>
                <a:latin typeface="Arial Black"/>
              </a:rPr>
              <a:t>CATEGORIA I</a:t>
            </a:r>
            <a:endParaRPr/>
          </a:p>
        </p:txBody>
      </p:sp>
      <p:sp>
        <p:nvSpPr>
          <p:cNvPr id="285" name="TextShape 2"/>
          <p:cNvSpPr txBox="1"/>
          <p:nvPr/>
        </p:nvSpPr>
        <p:spPr>
          <a:xfrm>
            <a:off x="457200" y="1600200"/>
            <a:ext cx="8229240" cy="525744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Amplia labor de investigación o desarrollo tecnológico y/o social en proyectos de investigación,  con producción de originalidad y jerarquía reconocidas, </a:t>
            </a:r>
            <a:r>
              <a:rPr b="1" i="1" lang="es-AR" sz="3200">
                <a:solidFill>
                  <a:srgbClr val="c00000"/>
                </a:solidFill>
                <a:latin typeface="Arial"/>
              </a:rPr>
              <a:t>y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Haber dirigido grupos de trabajo de relevancia, </a:t>
            </a:r>
            <a:r>
              <a:rPr b="1" i="1" lang="es-AR" sz="3200">
                <a:solidFill>
                  <a:srgbClr val="c00000"/>
                </a:solidFill>
                <a:latin typeface="Arial"/>
              </a:rPr>
              <a:t>y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Acreditar una dirección y una dirección o codirección de tesis de Maestría o Doctorado finalizadas y aprobadas,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s-AR" sz="3200">
                <a:solidFill>
                  <a:srgbClr val="c00000"/>
                </a:solidFill>
                <a:latin typeface="Arial"/>
              </a:rPr>
              <a:t>o 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Demostrar continuada actividad de formación de RRHH del mas alto nivel, comprobables por coautorías, durante los últimos 12 años, debiendo adjuntar </a:t>
            </a:r>
            <a:r>
              <a:rPr b="1" i="1" lang="es-AR" sz="3200">
                <a:solidFill>
                  <a:srgbClr val="4f2270"/>
                </a:solidFill>
                <a:latin typeface="Arial"/>
              </a:rPr>
              <a:t>Informe Cronológico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281C302-659D-4ABB-B319-13812218D9F1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287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" name="Table 1"/>
          <p:cNvGraphicFramePr/>
          <p:nvPr/>
        </p:nvGraphicFramePr>
        <p:xfrm>
          <a:off x="1259640" y="1700640"/>
          <a:ext cx="6984360" cy="4219920"/>
        </p:xfrm>
        <a:graphic>
          <a:graphicData uri="http://schemas.openxmlformats.org/drawingml/2006/table">
            <a:tbl>
              <a:tblPr/>
              <a:tblGrid>
                <a:gridCol w="3362040"/>
                <a:gridCol w="3622320"/>
              </a:tblGrid>
              <a:tr h="528120"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s-AR" sz="2400">
                          <a:solidFill>
                            <a:srgbClr val="000000"/>
                          </a:solidFill>
                          <a:latin typeface="Arial Black"/>
                        </a:rPr>
                        <a:t>CATEGORIA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s-AR" sz="2000">
                          <a:solidFill>
                            <a:srgbClr val="000000"/>
                          </a:solidFill>
                          <a:latin typeface="Arial Black"/>
                        </a:rPr>
                        <a:t>PUNTAJE</a:t>
                      </a:r>
                      <a:endParaRPr/>
                    </a:p>
                  </a:txBody>
                  <a:tcPr/>
                </a:tc>
              </a:tr>
              <a:tr h="438840"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400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400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  <a:endParaRPr/>
                    </a:p>
                  </a:txBody>
                  <a:tcPr/>
                </a:tc>
              </a:tr>
              <a:tr h="438840"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400">
                          <a:solidFill>
                            <a:srgbClr val="000000"/>
                          </a:solidFill>
                          <a:latin typeface="Arial"/>
                        </a:rPr>
                        <a:t>II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400">
                          <a:solidFill>
                            <a:srgbClr val="000000"/>
                          </a:solidFill>
                          <a:latin typeface="Arial"/>
                        </a:rPr>
                        <a:t>750</a:t>
                      </a:r>
                      <a:endParaRPr/>
                    </a:p>
                  </a:txBody>
                  <a:tcPr/>
                </a:tc>
              </a:tr>
              <a:tr h="463680"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400">
                          <a:solidFill>
                            <a:srgbClr val="000000"/>
                          </a:solidFill>
                          <a:latin typeface="Arial"/>
                        </a:rPr>
                        <a:t>III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400">
                          <a:solidFill>
                            <a:srgbClr val="000000"/>
                          </a:solidFill>
                          <a:latin typeface="Arial"/>
                        </a:rPr>
                        <a:t>500</a:t>
                      </a:r>
                      <a:endParaRPr/>
                    </a:p>
                  </a:txBody>
                  <a:tcPr/>
                </a:tc>
              </a:tr>
              <a:tr h="438840"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400">
                          <a:solidFill>
                            <a:srgbClr val="000000"/>
                          </a:solidFill>
                          <a:latin typeface="Arial"/>
                        </a:rPr>
                        <a:t>IV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400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  <a:endParaRPr/>
                    </a:p>
                  </a:txBody>
                  <a:tcPr/>
                </a:tc>
              </a:tr>
              <a:tr h="955080"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400">
                          <a:solidFill>
                            <a:srgbClr val="000000"/>
                          </a:solidFill>
                          <a:latin typeface="Arial"/>
                        </a:rPr>
                        <a:t>V (para reingresar o permanecer)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400">
                          <a:solidFill>
                            <a:srgbClr val="000000"/>
                          </a:solidFill>
                          <a:latin typeface="Arial"/>
                        </a:rPr>
                        <a:t>150 </a:t>
                      </a:r>
                      <a:endParaRPr/>
                    </a:p>
                  </a:txBody>
                  <a:tcPr/>
                </a:tc>
              </a:tr>
              <a:tr h="956520"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400">
                          <a:solidFill>
                            <a:srgbClr val="000000"/>
                          </a:solidFill>
                          <a:latin typeface="Arial"/>
                        </a:rPr>
                        <a:t>V (para acceder por primera vez)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400">
                          <a:solidFill>
                            <a:srgbClr val="000000"/>
                          </a:solidFill>
                          <a:latin typeface="Arial"/>
                        </a:rPr>
                        <a:t>Sin puntaje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9" name="CustomShape 2"/>
          <p:cNvSpPr/>
          <p:nvPr/>
        </p:nvSpPr>
        <p:spPr>
          <a:xfrm>
            <a:off x="899640" y="476640"/>
            <a:ext cx="7920360" cy="11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REQUISITOS CUANTITATIVOS </a:t>
            </a:r>
            <a:endParaRPr/>
          </a:p>
        </p:txBody>
      </p:sp>
      <p:pic>
        <p:nvPicPr>
          <p:cNvPr id="290" name="5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80360" cy="1080360"/>
          </a:xfrm>
          <a:prstGeom prst="rect">
            <a:avLst/>
          </a:prstGeom>
          <a:ln>
            <a:noFill/>
          </a:ln>
        </p:spPr>
      </p:pic>
      <p:sp>
        <p:nvSpPr>
          <p:cNvPr id="291" name="TextShape 3"/>
          <p:cNvSpPr txBox="1"/>
          <p:nvPr/>
        </p:nvSpPr>
        <p:spPr>
          <a:xfrm>
            <a:off x="6687000" y="62373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0843A20-15D1-4CA8-9DC6-7F08A1383E35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es-AR" sz="3200">
                <a:solidFill>
                  <a:srgbClr val="000000"/>
                </a:solidFill>
                <a:latin typeface="Arial Black"/>
              </a:rPr>
              <a:t>REQUISITOS CUANTITATIVOS </a:t>
            </a:r>
            <a:r>
              <a:rPr b="1" i="1" lang="es-AR" sz="32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3200">
                <a:solidFill>
                  <a:srgbClr val="000000"/>
                </a:solidFill>
                <a:latin typeface="Arial Black"/>
              </a:rPr>
              <a:t>PUNTAJES MAXIMOS</a:t>
            </a:r>
            <a:endParaRPr/>
          </a:p>
        </p:txBody>
      </p:sp>
      <p:sp>
        <p:nvSpPr>
          <p:cNvPr id="293" name="TextShape 2"/>
          <p:cNvSpPr txBox="1"/>
          <p:nvPr/>
        </p:nvSpPr>
        <p:spPr>
          <a:xfrm>
            <a:off x="6516360" y="63093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5A5785A-E0D7-42B9-974B-6460DD22A281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29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1484640"/>
            <a:ext cx="6287760" cy="5146200"/>
          </a:xfrm>
          <a:prstGeom prst="rect">
            <a:avLst/>
          </a:prstGeom>
          <a:ln>
            <a:noFill/>
          </a:ln>
        </p:spPr>
      </p:pic>
      <p:pic>
        <p:nvPicPr>
          <p:cNvPr id="295" name="5 Imagen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1086480" y="260640"/>
            <a:ext cx="78588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4000">
                <a:solidFill>
                  <a:srgbClr val="000000"/>
                </a:solidFill>
                <a:latin typeface="Arial Black"/>
              </a:rPr>
              <a:t>REQUISITOS CUANTITATIVOS FORMACIÓN ACADÉMICA</a:t>
            </a:r>
            <a:endParaRPr/>
          </a:p>
        </p:txBody>
      </p:sp>
      <p:sp>
        <p:nvSpPr>
          <p:cNvPr id="297" name="TextShape 2"/>
          <p:cNvSpPr txBox="1"/>
          <p:nvPr/>
        </p:nvSpPr>
        <p:spPr>
          <a:xfrm>
            <a:off x="467640" y="170064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2400">
                <a:solidFill>
                  <a:srgbClr val="4f2270"/>
                </a:solidFill>
                <a:latin typeface="Arial"/>
              </a:rPr>
              <a:t>MÁXIMO - 200 puntos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Se considera sólo el  puntaje del mayor nivel alcanzado.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Carreras no acreditadas por CONEAU: 20% menos de puntaje. 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Títulos extranjeros, puntajes a criterio de los evaluadores.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9D16C25-C1BD-4504-913E-D411A42764D3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graphicFrame>
        <p:nvGraphicFramePr>
          <p:cNvPr id="299" name="Table 4"/>
          <p:cNvGraphicFramePr/>
          <p:nvPr/>
        </p:nvGraphicFramePr>
        <p:xfrm>
          <a:off x="1043640" y="3645000"/>
          <a:ext cx="7071840" cy="2772720"/>
        </p:xfrm>
        <a:graphic>
          <a:graphicData uri="http://schemas.openxmlformats.org/drawingml/2006/table">
            <a:tbl>
              <a:tblPr/>
              <a:tblGrid>
                <a:gridCol w="3535920"/>
                <a:gridCol w="3535920"/>
              </a:tblGrid>
              <a:tr h="489960">
                <a:tc>
                  <a:tcPr/>
                </a:tc>
                <a:tc>
                  <a:txBody>
                    <a:bodyPr lIns="91080" rIns="91080"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PUNTAJE</a:t>
                      </a:r>
                      <a:r>
                        <a:rPr b="1" lang="es-AR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/>
                    </a:p>
                  </a:txBody>
                  <a:tcPr/>
                </a:tc>
              </a:tr>
              <a:tr h="437400">
                <a:tc>
                  <a:txBody>
                    <a:bodyPr lIns="91080" rIns="91080"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es-AR" sz="2000">
                          <a:solidFill>
                            <a:srgbClr val="4f2270"/>
                          </a:solidFill>
                          <a:latin typeface="Arial"/>
                        </a:rPr>
                        <a:t>2.1</a:t>
                      </a: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 Doctorado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  <a:endParaRPr/>
                    </a:p>
                  </a:txBody>
                  <a:tcPr/>
                </a:tc>
              </a:tr>
              <a:tr h="437400">
                <a:tc>
                  <a:txBody>
                    <a:bodyPr lIns="91080" rIns="91080"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es-AR" sz="2000">
                          <a:solidFill>
                            <a:srgbClr val="4f2270"/>
                          </a:solidFill>
                          <a:latin typeface="Arial"/>
                        </a:rPr>
                        <a:t>2.2 </a:t>
                      </a: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Maestría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  <a:endParaRPr/>
                    </a:p>
                  </a:txBody>
                  <a:tcPr/>
                </a:tc>
              </a:tr>
              <a:tr h="437400">
                <a:tc>
                  <a:txBody>
                    <a:bodyPr lIns="91080" rIns="91080"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es-AR" sz="2000">
                          <a:solidFill>
                            <a:srgbClr val="4f2270"/>
                          </a:solidFill>
                          <a:latin typeface="Arial"/>
                        </a:rPr>
                        <a:t>2.3</a:t>
                      </a: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 Especialización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  <a:endParaRPr/>
                    </a:p>
                  </a:txBody>
                  <a:tcPr/>
                </a:tc>
              </a:tr>
              <a:tr h="970560">
                <a:tc>
                  <a:txBody>
                    <a:bodyPr lIns="91080" rIns="91080" tIns="45360" bIns="4536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es-AR" sz="2000">
                          <a:solidFill>
                            <a:srgbClr val="4f2270"/>
                          </a:solidFill>
                          <a:latin typeface="Arial"/>
                        </a:rPr>
                        <a:t>2.4</a:t>
                      </a: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 Cursos de Posgrado aprobados (con evaluación)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Hasta 50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0" name="5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REQUISITOS CUANTITATIVOS DOCENCIA</a:t>
            </a:r>
            <a:endParaRPr/>
          </a:p>
        </p:txBody>
      </p:sp>
      <p:sp>
        <p:nvSpPr>
          <p:cNvPr id="3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2800">
                <a:solidFill>
                  <a:srgbClr val="4f2270"/>
                </a:solidFill>
                <a:latin typeface="Arial"/>
              </a:rPr>
              <a:t>MÁXIMO - 200 puntos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Se considera sólo el puntaje correspondiente al cargo docente universitario rentado de mayor nivel alcanzado.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0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3315C85-B3F5-474D-82AD-9DBBA61CE202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graphicFrame>
        <p:nvGraphicFramePr>
          <p:cNvPr id="304" name="Table 4"/>
          <p:cNvGraphicFramePr/>
          <p:nvPr/>
        </p:nvGraphicFramePr>
        <p:xfrm>
          <a:off x="683640" y="3645000"/>
          <a:ext cx="7848360" cy="2377080"/>
        </p:xfrm>
        <a:graphic>
          <a:graphicData uri="http://schemas.openxmlformats.org/drawingml/2006/table">
            <a:tbl>
              <a:tblPr/>
              <a:tblGrid>
                <a:gridCol w="3960360"/>
                <a:gridCol w="1971720"/>
                <a:gridCol w="1916280"/>
              </a:tblGrid>
              <a:tr h="457920">
                <a:tc>
                  <a:tcPr/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s-AR" sz="2000">
                          <a:solidFill>
                            <a:srgbClr val="ffffff"/>
                          </a:solidFill>
                          <a:latin typeface="Arial Black"/>
                        </a:rPr>
                        <a:t>Ordinario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s-AR" sz="2000">
                          <a:solidFill>
                            <a:srgbClr val="ffffff"/>
                          </a:solidFill>
                          <a:latin typeface="Arial Black"/>
                        </a:rPr>
                        <a:t>Interino</a:t>
                      </a:r>
                      <a:endParaRPr/>
                    </a:p>
                  </a:txBody>
                  <a:tcPr/>
                </a:tc>
              </a:tr>
              <a:tr h="38376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3.1  Profesor Titular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170</a:t>
                      </a:r>
                      <a:endParaRPr/>
                    </a:p>
                  </a:txBody>
                  <a:tcPr/>
                </a:tc>
              </a:tr>
              <a:tr h="38376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3.2. Profesor Asociado 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160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136</a:t>
                      </a:r>
                      <a:endParaRPr/>
                    </a:p>
                  </a:txBody>
                  <a:tcPr/>
                </a:tc>
              </a:tr>
              <a:tr h="38376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3.3. Profesor Adjunto 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103</a:t>
                      </a:r>
                      <a:endParaRPr/>
                    </a:p>
                  </a:txBody>
                  <a:tcPr/>
                </a:tc>
              </a:tr>
              <a:tr h="38376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3.4.Jefe de Trabajos Prácticos 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  <a:endParaRPr/>
                    </a:p>
                  </a:txBody>
                  <a:tcPr/>
                </a:tc>
              </a:tr>
              <a:tr h="384120">
                <a:tc>
                  <a:txBody>
                    <a:bodyPr lIns="91080" rIns="9108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3.5. Ayudante de Primera 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/>
                    </a:p>
                  </a:txBody>
                  <a:tcPr/>
                </a:tc>
                <a:tc>
                  <a:txBody>
                    <a:bodyPr lIns="91080" rIns="9108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5" name="6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899640" y="274680"/>
            <a:ext cx="77868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2800">
                <a:solidFill>
                  <a:srgbClr val="000000"/>
                </a:solidFill>
                <a:latin typeface="Arial Black"/>
              </a:rPr>
              <a:t>PROGRAMA DE INCENTIVOS PARA DOCENTES - INVESTIGADORES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457200" y="1600200"/>
            <a:ext cx="8362800" cy="5068800"/>
          </a:xfrm>
          <a:prstGeom prst="rect">
            <a:avLst/>
          </a:prstGeom>
        </p:spPr>
        <p:txBody>
          <a:bodyPr/>
          <a:p>
            <a:pPr lvl="1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100">
                <a:solidFill>
                  <a:srgbClr val="000000"/>
                </a:solidFill>
                <a:latin typeface="Arial"/>
              </a:rPr>
              <a:t>Se financia a través de partidas del Presupuesto de la Administración Pública Nacional.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100">
                <a:solidFill>
                  <a:srgbClr val="000000"/>
                </a:solidFill>
                <a:latin typeface="Arial"/>
                <a:ea typeface="Times New Roman"/>
              </a:rPr>
              <a:t>Pago del incentivo CONDICIONADO al cumplimiento de TAREAS DOCENTES y DE INVESTIGACIÓN, y a evaluación periódica de  actividades. 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3100">
                <a:solidFill>
                  <a:srgbClr val="4f2270"/>
                </a:solidFill>
                <a:latin typeface="Arial"/>
                <a:ea typeface="Times New Roman"/>
              </a:rPr>
              <a:t>Autoridad de Aplicación: </a:t>
            </a:r>
            <a:r>
              <a:rPr b="1" lang="es-AR" sz="3100">
                <a:solidFill>
                  <a:srgbClr val="000000"/>
                </a:solidFill>
                <a:latin typeface="Arial"/>
                <a:ea typeface="Times New Roman"/>
              </a:rPr>
              <a:t>Ministerio de Educación – Secretaría de Políticas Universitarias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100">
                <a:solidFill>
                  <a:srgbClr val="000000"/>
                </a:solidFill>
                <a:latin typeface="Arial"/>
                <a:ea typeface="Times New Roman"/>
              </a:rPr>
              <a:t>Ha sido aplicado ininterrumpidamente en el ámbito de las universidades nacionales durante los últimos 21 años.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2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247F58A-B8D6-4F39-91B8-FEA964212E8F}" type="slidenum">
              <a:rPr lang="es-AR" sz="1400">
                <a:solidFill>
                  <a:srgbClr val="4f227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17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755640" y="0"/>
            <a:ext cx="8388000" cy="1052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2800">
                <a:solidFill>
                  <a:srgbClr val="000000"/>
                </a:solidFill>
                <a:latin typeface="Arial Black"/>
              </a:rPr>
              <a:t>REQUISITOS CUANTITATIVOS </a:t>
            </a:r>
            <a:r>
              <a:rPr b="1" i="1" lang="es-AR" sz="28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2800">
                <a:solidFill>
                  <a:srgbClr val="000000"/>
                </a:solidFill>
                <a:latin typeface="Arial Black"/>
              </a:rPr>
              <a:t>ACTIVIDAD Y PRODUCCION DOCENCIA</a:t>
            </a:r>
            <a:endParaRPr/>
          </a:p>
        </p:txBody>
      </p:sp>
      <p:sp>
        <p:nvSpPr>
          <p:cNvPr id="307" name="TextShape 2"/>
          <p:cNvSpPr txBox="1"/>
          <p:nvPr/>
        </p:nvSpPr>
        <p:spPr>
          <a:xfrm>
            <a:off x="467640" y="1052640"/>
            <a:ext cx="8229240" cy="5517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s-AR" sz="2000">
                <a:solidFill>
                  <a:srgbClr val="4f2270"/>
                </a:solidFill>
                <a:latin typeface="Arial"/>
              </a:rPr>
              <a:t>MÁXIMO - 250 puntos 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– Puntaje acumulable hasta alcanzar el máximo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08" name="TextShape 3"/>
          <p:cNvSpPr txBox="1"/>
          <p:nvPr/>
        </p:nvSpPr>
        <p:spPr>
          <a:xfrm>
            <a:off x="6804360" y="65232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E0380E4-9970-4430-A242-9ADF18086673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graphicFrame>
        <p:nvGraphicFramePr>
          <p:cNvPr id="309" name="Table 4"/>
          <p:cNvGraphicFramePr/>
          <p:nvPr/>
        </p:nvGraphicFramePr>
        <p:xfrm>
          <a:off x="539640" y="1772640"/>
          <a:ext cx="8389080" cy="4768200"/>
        </p:xfrm>
        <a:graphic>
          <a:graphicData uri="http://schemas.openxmlformats.org/drawingml/2006/table">
            <a:tbl>
              <a:tblPr/>
              <a:tblGrid>
                <a:gridCol w="6507720"/>
                <a:gridCol w="1881360"/>
              </a:tblGrid>
              <a:tr h="460080"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000000"/>
                          </a:solidFill>
                          <a:latin typeface="Arial Black"/>
                        </a:rPr>
                        <a:t>PUNTAJE</a:t>
                      </a:r>
                      <a:endParaRPr/>
                    </a:p>
                  </a:txBody>
                  <a:tcPr/>
                </a:tc>
              </a:tr>
              <a:tr h="297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4.1 Libros publicados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Hasta 180</a:t>
                      </a:r>
                      <a:endParaRPr/>
                    </a:p>
                  </a:txBody>
                  <a:tcPr/>
                </a:tc>
              </a:tr>
              <a:tr h="297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4.2 Capítulos de libros: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Hasta 60</a:t>
                      </a:r>
                      <a:endParaRPr/>
                    </a:p>
                  </a:txBody>
                  <a:tcPr/>
                </a:tc>
              </a:tr>
              <a:tr h="838800"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4.3 Innovación pedagógica - Publicaciones - con referato: hasta 80 puntos - Sin referato: hasta 30 puntos.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Presentaciones en congresos: Hasta 30 puntos.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Máximo 80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297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4.4Material didáctico sistematizado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Hasta 40</a:t>
                      </a:r>
                      <a:endParaRPr/>
                    </a:p>
                  </a:txBody>
                  <a:tcPr/>
                </a:tc>
              </a:tr>
              <a:tr h="500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4.5 Docencia en carreras de posgrado - No acreditadas por CONEAU: 20% menos de puntaje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Hasta 100</a:t>
                      </a:r>
                      <a:endParaRPr/>
                    </a:p>
                  </a:txBody>
                  <a:tcPr/>
                </a:tc>
              </a:tr>
              <a:tr h="297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4.6 Otra docencia de posgrado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Hasta 50</a:t>
                      </a:r>
                      <a:endParaRPr/>
                    </a:p>
                  </a:txBody>
                  <a:tcPr/>
                </a:tc>
              </a:tr>
              <a:tr h="297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4.7 Integrante de tribunales de concursos docentes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Hasta 40</a:t>
                      </a:r>
                      <a:endParaRPr/>
                    </a:p>
                  </a:txBody>
                  <a:tcPr/>
                </a:tc>
              </a:tr>
              <a:tr h="297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4.8 Integrante de tribunales de tesis de posgrado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Hasta 60</a:t>
                      </a:r>
                      <a:endParaRPr/>
                    </a:p>
                  </a:txBody>
                  <a:tcPr/>
                </a:tc>
              </a:tr>
              <a:tr h="297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4.9 Dirección de tesis de grado o de trabajos finales de carrera aprobados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Hasta 80</a:t>
                      </a:r>
                      <a:endParaRPr/>
                    </a:p>
                  </a:txBody>
                  <a:tcPr/>
                </a:tc>
              </a:tr>
              <a:tr h="386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4.10 Dirección de pasantes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Hasta 20</a:t>
                      </a:r>
                      <a:endParaRPr/>
                    </a:p>
                  </a:txBody>
                  <a:tcPr/>
                </a:tc>
              </a:tr>
              <a:tr h="503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4.11Integrante de Comisiones Evaluadoras en organismos de acreditación y/o evaluación docente y/o gestión universitaria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400">
                          <a:solidFill>
                            <a:srgbClr val="000000"/>
                          </a:solidFill>
                          <a:latin typeface="Arial"/>
                        </a:rPr>
                        <a:t>Hasta 60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0" name="6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80360" cy="108036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683640" y="20160"/>
            <a:ext cx="8229240" cy="1547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2400">
                <a:solidFill>
                  <a:srgbClr val="000000"/>
                </a:solidFill>
                <a:latin typeface="Arial Black"/>
              </a:rPr>
              <a:t>REQUISITOS CUANTITATIVOS </a:t>
            </a:r>
            <a:r>
              <a:rPr b="1" i="1" lang="es-AR" sz="24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2400">
                <a:solidFill>
                  <a:srgbClr val="000000"/>
                </a:solidFill>
                <a:latin typeface="Arial Black"/>
              </a:rPr>
              <a:t>INVESTIGACION CIENTIFICA O ARTISTICA O DESARROLLO TECNOLOGICO ACREDITADO</a:t>
            </a:r>
            <a:endParaRPr/>
          </a:p>
        </p:txBody>
      </p:sp>
      <p:sp>
        <p:nvSpPr>
          <p:cNvPr id="31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>
                <a:solidFill>
                  <a:srgbClr val="4f2270"/>
                </a:solidFill>
                <a:latin typeface="Arial"/>
              </a:rPr>
              <a:t>MÁXIMO - 200 puntos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>
                <a:solidFill>
                  <a:srgbClr val="000000"/>
                </a:solidFill>
                <a:latin typeface="Arial"/>
              </a:rPr>
              <a:t>Sólo se adjudicará el puntaje del mayor nivel alcanzado y cuando la participación en los proyectos sea igual o mayor a un año.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>
                <a:solidFill>
                  <a:srgbClr val="000000"/>
                </a:solidFill>
                <a:latin typeface="Arial"/>
              </a:rPr>
              <a:t>Becarios - se adjudicará el puntaje a partir de la obtención de la beca.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3" name="TextShape 3"/>
          <p:cNvSpPr txBox="1"/>
          <p:nvPr/>
        </p:nvSpPr>
        <p:spPr>
          <a:xfrm>
            <a:off x="6804360" y="64929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1299054-D1AB-4458-B562-01190464BF2E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graphicFrame>
        <p:nvGraphicFramePr>
          <p:cNvPr id="314" name="Table 4"/>
          <p:cNvGraphicFramePr/>
          <p:nvPr/>
        </p:nvGraphicFramePr>
        <p:xfrm>
          <a:off x="755640" y="2997000"/>
          <a:ext cx="7632360" cy="3503880"/>
        </p:xfrm>
        <a:graphic>
          <a:graphicData uri="http://schemas.openxmlformats.org/drawingml/2006/table">
            <a:tbl>
              <a:tblPr/>
              <a:tblGrid>
                <a:gridCol w="5688360"/>
                <a:gridCol w="1944000"/>
              </a:tblGrid>
              <a:tr h="430920">
                <a:tc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2000">
                          <a:solidFill>
                            <a:srgbClr val="ffffff"/>
                          </a:solidFill>
                          <a:latin typeface="Arial"/>
                        </a:rPr>
                        <a:t>PUNTAJE</a:t>
                      </a:r>
                      <a:endParaRPr/>
                    </a:p>
                  </a:txBody>
                  <a:tcPr/>
                </a:tc>
              </a:tr>
              <a:tr h="35928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Calibri"/>
                        </a:rPr>
                        <a:t>5.1 Dirección o Codirección de Programas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Calibri"/>
                        </a:rPr>
                        <a:t>100 - 200</a:t>
                      </a:r>
                      <a:endParaRPr/>
                    </a:p>
                  </a:txBody>
                  <a:tcPr/>
                </a:tc>
              </a:tr>
              <a:tr h="62748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Calibri"/>
                        </a:rPr>
                        <a:t>5.2 Dirección de Proyectos de Investigación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Calibri"/>
                        </a:rPr>
                        <a:t>100 - 200</a:t>
                      </a:r>
                      <a:endParaRPr/>
                    </a:p>
                  </a:txBody>
                  <a:tcPr/>
                </a:tc>
              </a:tr>
              <a:tr h="62748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Calibri"/>
                        </a:rPr>
                        <a:t>5.3 Codirección de Proyectos de Investigación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Calibri"/>
                        </a:rPr>
                        <a:t>80 - 100</a:t>
                      </a:r>
                      <a:endParaRPr/>
                    </a:p>
                  </a:txBody>
                  <a:tcPr/>
                </a:tc>
              </a:tr>
              <a:tr h="62748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Calibri"/>
                        </a:rPr>
                        <a:t>5.4 Integrante (con más de 3 años de antigüedad) de Proyecto de Investigación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Calibri"/>
                        </a:rPr>
                        <a:t>40 - 80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62748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Calibri"/>
                        </a:rPr>
                        <a:t>5.5 Integrante (con 1 a 3 años de antigüedad) de Proyecto de Investigación 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Calibri"/>
                        </a:rPr>
                        <a:t>Hasta 40 </a:t>
                      </a:r>
                      <a:endParaRPr/>
                    </a:p>
                  </a:txBody>
                  <a:tcPr/>
                </a:tc>
              </a:tr>
              <a:tr h="62748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Calibri"/>
                        </a:rPr>
                        <a:t>5.6 Becario de investigación de entidad reconocida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Calibri"/>
                        </a:rPr>
                        <a:t>20 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899640" y="0"/>
            <a:ext cx="7786800" cy="1340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2400">
                <a:solidFill>
                  <a:srgbClr val="000000"/>
                </a:solidFill>
                <a:latin typeface="Arial Black"/>
              </a:rPr>
              <a:t>REQUISITOS CUANTITATIVOS </a:t>
            </a:r>
            <a:r>
              <a:rPr b="1" i="1" lang="es-AR" sz="24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2400">
                <a:solidFill>
                  <a:srgbClr val="000000"/>
                </a:solidFill>
                <a:latin typeface="Arial Black"/>
              </a:rPr>
              <a:t>ACTIVIDAD Y PRODUCCIÓN EN INVESTIGACIÓN CIENTIÍICA O DESARROLLO TECNOLÓGICO</a:t>
            </a:r>
            <a:endParaRPr/>
          </a:p>
        </p:txBody>
      </p:sp>
      <p:sp>
        <p:nvSpPr>
          <p:cNvPr id="3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2000">
                <a:solidFill>
                  <a:srgbClr val="4f2270"/>
                </a:solidFill>
                <a:latin typeface="Arial"/>
              </a:rPr>
              <a:t>MÁXIMO - 300 puntos 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– Puntaje  acumulable hasta alcanzar el máximo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2E117AD-F519-4256-AADE-5CF0EAC7CD04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graphicFrame>
        <p:nvGraphicFramePr>
          <p:cNvPr id="319" name="Table 4"/>
          <p:cNvGraphicFramePr/>
          <p:nvPr/>
        </p:nvGraphicFramePr>
        <p:xfrm>
          <a:off x="827640" y="2349000"/>
          <a:ext cx="7488360" cy="4138200"/>
        </p:xfrm>
        <a:graphic>
          <a:graphicData uri="http://schemas.openxmlformats.org/drawingml/2006/table">
            <a:tbl>
              <a:tblPr/>
              <a:tblGrid>
                <a:gridCol w="5688360"/>
                <a:gridCol w="1800000"/>
              </a:tblGrid>
              <a:tr h="451440"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s-AR" sz="2000">
                          <a:solidFill>
                            <a:srgbClr val="ffffff"/>
                          </a:solidFill>
                          <a:latin typeface="Arial Black"/>
                        </a:rPr>
                        <a:t>PUNTAJE</a:t>
                      </a:r>
                      <a:endParaRPr/>
                    </a:p>
                  </a:txBody>
                  <a:tcPr/>
                </a:tc>
              </a:tr>
              <a:tr h="334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Libros publicados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Hasta 180</a:t>
                      </a:r>
                      <a:endParaRPr/>
                    </a:p>
                  </a:txBody>
                  <a:tcPr/>
                </a:tc>
              </a:tr>
              <a:tr h="334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Capítulos de libros publicados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Hasta 60</a:t>
                      </a:r>
                      <a:endParaRPr/>
                    </a:p>
                  </a:txBody>
                  <a:tcPr/>
                </a:tc>
              </a:tr>
              <a:tr h="334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Patentes y/u otra propiedad intelectual registrada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Hasta 130</a:t>
                      </a:r>
                      <a:endParaRPr/>
                    </a:p>
                  </a:txBody>
                  <a:tcPr/>
                </a:tc>
              </a:tr>
              <a:tr h="578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Publicaciones con referato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Sin referato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Hasta 200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Hasta 50</a:t>
                      </a:r>
                      <a:endParaRPr/>
                    </a:p>
                  </a:txBody>
                  <a:tcPr/>
                </a:tc>
              </a:tr>
              <a:tr h="857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Desarrollo e innovación tecnológica documentada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Con evaluación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Sin evaluación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Hasta 200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Hasta 50</a:t>
                      </a:r>
                      <a:endParaRPr/>
                    </a:p>
                  </a:txBody>
                  <a:tcPr/>
                </a:tc>
              </a:tr>
              <a:tr h="334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Presentaciones en reuniones científicas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Hasta 60</a:t>
                      </a:r>
                      <a:endParaRPr/>
                    </a:p>
                  </a:txBody>
                  <a:tcPr/>
                </a:tc>
              </a:tr>
              <a:tr h="578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Conferencias, por invitación, en reuniones científicas de nivel internacional y/u otras distinciones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Hasta 80</a:t>
                      </a:r>
                      <a:endParaRPr/>
                    </a:p>
                  </a:txBody>
                  <a:tcPr/>
                </a:tc>
              </a:tr>
              <a:tr h="333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Evaluación de actividades científico-tecnológicas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Hasta 80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683640" y="26064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REQUISITOS CUANTITATIVOS </a:t>
            </a:r>
            <a:r>
              <a:rPr b="1" i="1" lang="es-AR" sz="36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3600">
                <a:solidFill>
                  <a:srgbClr val="000000"/>
                </a:solidFill>
                <a:latin typeface="Arial Black"/>
              </a:rPr>
              <a:t>PRODUCCIÓN ARTÍSTICA</a:t>
            </a:r>
            <a:endParaRPr/>
          </a:p>
        </p:txBody>
      </p:sp>
      <p:sp>
        <p:nvSpPr>
          <p:cNvPr id="322" name="TextShape 2"/>
          <p:cNvSpPr txBox="1"/>
          <p:nvPr/>
        </p:nvSpPr>
        <p:spPr>
          <a:xfrm>
            <a:off x="467640" y="2349000"/>
            <a:ext cx="8229240" cy="269244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No corresponde.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Dada su especificidad, sólo es considerada para Disciplinas Artísticas.</a:t>
            </a:r>
            <a:endParaRPr/>
          </a:p>
        </p:txBody>
      </p:sp>
      <p:sp>
        <p:nvSpPr>
          <p:cNvPr id="323" name="TextShape 3"/>
          <p:cNvSpPr txBox="1"/>
          <p:nvPr/>
        </p:nvSpPr>
        <p:spPr>
          <a:xfrm>
            <a:off x="6444360" y="6237360"/>
            <a:ext cx="2160000" cy="359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1232428-0DEA-48CC-BB69-F7A0222C8F72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32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611640" y="26064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4000">
                <a:solidFill>
                  <a:srgbClr val="000000"/>
                </a:solidFill>
                <a:latin typeface="Arial Black"/>
              </a:rPr>
              <a:t>REQUISITOS CUANTITATIVOS</a:t>
            </a:r>
            <a:r>
              <a:rPr b="1" i="1" lang="es-AR" sz="44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4000">
                <a:solidFill>
                  <a:srgbClr val="000000"/>
                </a:solidFill>
                <a:latin typeface="Arial Black"/>
              </a:rPr>
              <a:t>TRANSFERENCIA</a:t>
            </a:r>
            <a:endParaRPr/>
          </a:p>
        </p:txBody>
      </p:sp>
      <p:sp>
        <p:nvSpPr>
          <p:cNvPr id="32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76724F1-F667-4ABC-AEF6-284EEDEE6040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graphicFrame>
        <p:nvGraphicFramePr>
          <p:cNvPr id="327" name="Table 3"/>
          <p:cNvGraphicFramePr/>
          <p:nvPr/>
        </p:nvGraphicFramePr>
        <p:xfrm>
          <a:off x="683640" y="2565000"/>
          <a:ext cx="7992360" cy="3758760"/>
        </p:xfrm>
        <a:graphic>
          <a:graphicData uri="http://schemas.openxmlformats.org/drawingml/2006/table">
            <a:tbl>
              <a:tblPr/>
              <a:tblGrid>
                <a:gridCol w="6336360"/>
                <a:gridCol w="1656000"/>
              </a:tblGrid>
              <a:tr h="438840">
                <a:tc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s-AR" sz="1600">
                          <a:solidFill>
                            <a:srgbClr val="ffffff"/>
                          </a:solidFill>
                          <a:latin typeface="Arial Black"/>
                        </a:rPr>
                        <a:t>PUNTAJE</a:t>
                      </a:r>
                      <a:endParaRPr/>
                    </a:p>
                  </a:txBody>
                  <a:tcPr/>
                </a:tc>
              </a:tr>
              <a:tr h="83808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8.1 Transferencia de patentes y/u otra propiedad intelectual registrada, con Nº de registro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Hasta 200</a:t>
                      </a:r>
                      <a:endParaRPr/>
                    </a:p>
                  </a:txBody>
                  <a:tcPr/>
                </a:tc>
              </a:tr>
              <a:tr h="87516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8.2 Transferencia de investigación científica, desarrollo y/o innovación tecnológica no registrada, con Nº de inscripción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Hasta 180</a:t>
                      </a:r>
                      <a:endParaRPr/>
                    </a:p>
                  </a:txBody>
                  <a:tcPr/>
                </a:tc>
              </a:tr>
              <a:tr h="37728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8.3 Divulgación científica o pedagógica: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Hasta 100</a:t>
                      </a:r>
                      <a:endParaRPr/>
                    </a:p>
                  </a:txBody>
                  <a:tcPr/>
                </a:tc>
              </a:tr>
              <a:tr h="61416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8.4 Servicios especiales y asistencia técnica acreditados formalmente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Hasta 100</a:t>
                      </a:r>
                      <a:endParaRPr/>
                    </a:p>
                  </a:txBody>
                  <a:tcPr/>
                </a:tc>
              </a:tr>
              <a:tr h="61524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8.5 Capacitación de extensionistas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Hasta 30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" name="TextShape 4"/>
          <p:cNvSpPr txBox="1"/>
          <p:nvPr/>
        </p:nvSpPr>
        <p:spPr>
          <a:xfrm>
            <a:off x="683640" y="170064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2400">
                <a:solidFill>
                  <a:srgbClr val="4f2270"/>
                </a:solidFill>
                <a:latin typeface="Arial"/>
              </a:rPr>
              <a:t>MÁXIMO - 300 puntos </a:t>
            </a:r>
            <a:r>
              <a:rPr b="1" lang="es-AR" sz="2400">
                <a:solidFill>
                  <a:srgbClr val="000000"/>
                </a:solidFill>
                <a:latin typeface="Arial"/>
              </a:rPr>
              <a:t>– Puntaje  acumulable hasta alcanzar el máximo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2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914400" y="188640"/>
            <a:ext cx="8229240" cy="1569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2400">
                <a:solidFill>
                  <a:srgbClr val="000000"/>
                </a:solidFill>
                <a:latin typeface="Arial Black"/>
              </a:rPr>
              <a:t>REQUISITOS CUANTITATIVOS </a:t>
            </a:r>
            <a:r>
              <a:rPr b="1" i="1" lang="es-AR" sz="24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2400">
                <a:solidFill>
                  <a:srgbClr val="000000"/>
                </a:solidFill>
                <a:latin typeface="Arial Black"/>
              </a:rPr>
              <a:t>FORMACIÓN Y DIRECCIÓN DE RRHH PARA LA INVESTIGACIÓN, DESARROLLO TECNOLOGICO Y CREACION ARTISTICA</a:t>
            </a:r>
            <a:endParaRPr/>
          </a:p>
        </p:txBody>
      </p:sp>
      <p:sp>
        <p:nvSpPr>
          <p:cNvPr id="331" name="TextShape 2"/>
          <p:cNvSpPr txBox="1"/>
          <p:nvPr/>
        </p:nvSpPr>
        <p:spPr>
          <a:xfrm>
            <a:off x="467640" y="19170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>
                <a:solidFill>
                  <a:srgbClr val="4f2270"/>
                </a:solidFill>
                <a:latin typeface="Arial"/>
              </a:rPr>
              <a:t>MÁXIMO - 300 puntos </a:t>
            </a:r>
            <a:r>
              <a:rPr b="1" lang="es-AR">
                <a:solidFill>
                  <a:srgbClr val="000000"/>
                </a:solidFill>
                <a:latin typeface="Arial"/>
              </a:rPr>
              <a:t>– Puntaje  acumulable hasta alcanzar el máximo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>
                <a:solidFill>
                  <a:srgbClr val="000000"/>
                </a:solidFill>
                <a:latin typeface="Arial"/>
              </a:rPr>
              <a:t>Dirección de trabajos de posgrado no acreditados por CONEAU - 20% menos de puntaje. 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>
                <a:solidFill>
                  <a:srgbClr val="000000"/>
                </a:solidFill>
                <a:latin typeface="Arial"/>
              </a:rPr>
              <a:t>Títulos extranjeros - los puntajes a asignar quedan a criterio de los evaluadores.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2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1AE03A5-992B-4DD0-B5D7-FE4FA9DF0EFB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graphicFrame>
        <p:nvGraphicFramePr>
          <p:cNvPr id="333" name="Table 4"/>
          <p:cNvGraphicFramePr/>
          <p:nvPr/>
        </p:nvGraphicFramePr>
        <p:xfrm>
          <a:off x="611640" y="3573000"/>
          <a:ext cx="8280720" cy="2615760"/>
        </p:xfrm>
        <a:graphic>
          <a:graphicData uri="http://schemas.openxmlformats.org/drawingml/2006/table">
            <a:tbl>
              <a:tblPr/>
              <a:tblGrid>
                <a:gridCol w="6768720"/>
                <a:gridCol w="1512000"/>
              </a:tblGrid>
              <a:tr h="430920">
                <a:tc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s-AR">
                          <a:solidFill>
                            <a:srgbClr val="ffffff"/>
                          </a:solidFill>
                          <a:latin typeface="Arial Black"/>
                        </a:rPr>
                        <a:t>PUNTAJE</a:t>
                      </a:r>
                      <a:endParaRPr/>
                    </a:p>
                  </a:txBody>
                  <a:tcPr/>
                </a:tc>
              </a:tr>
              <a:tr h="68904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9.1. Dirección/Codirección Tesis de Doctorado, finalizadas y aprobadas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Hasta 180</a:t>
                      </a:r>
                      <a:endParaRPr/>
                    </a:p>
                  </a:txBody>
                  <a:tcPr/>
                </a:tc>
              </a:tr>
              <a:tr h="34704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9.2. Formación de investigadores/ tecnólogos/ artistas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Hasta 140</a:t>
                      </a:r>
                      <a:endParaRPr/>
                    </a:p>
                  </a:txBody>
                  <a:tcPr/>
                </a:tc>
              </a:tr>
              <a:tr h="37764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9.3 Dirección/Codirección Tesis de Maestría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Hasta 80</a:t>
                      </a:r>
                      <a:endParaRPr/>
                    </a:p>
                  </a:txBody>
                  <a:tcPr/>
                </a:tc>
              </a:tr>
              <a:tr h="42444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9.4 Dirección/Codirección Trabajo Final de Especialización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Hasta 50 </a:t>
                      </a:r>
                      <a:endParaRPr/>
                    </a:p>
                  </a:txBody>
                  <a:tcPr/>
                </a:tc>
              </a:tr>
              <a:tr h="347040">
                <a:tc>
                  <a:txBody>
                    <a:bodyPr tIns="45360" bIns="4536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9.5 Dirección de becarios o tesistas de postgrado en curso</a:t>
                      </a:r>
                      <a:endParaRPr/>
                    </a:p>
                  </a:txBody>
                  <a:tcPr/>
                </a:tc>
                <a:tc>
                  <a:txBody>
                    <a:bodyPr tIns="45360" bIns="4536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>
                          <a:solidFill>
                            <a:srgbClr val="000000"/>
                          </a:solidFill>
                          <a:latin typeface="Arial"/>
                        </a:rPr>
                        <a:t>Hasta 80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200">
                <a:solidFill>
                  <a:srgbClr val="000000"/>
                </a:solidFill>
                <a:latin typeface="Arial Black"/>
              </a:rPr>
              <a:t>REQUISITOS CUANTITATIVOS GESTIÓN</a:t>
            </a:r>
            <a:endParaRPr/>
          </a:p>
        </p:txBody>
      </p:sp>
      <p:sp>
        <p:nvSpPr>
          <p:cNvPr id="336" name="TextShape 2"/>
          <p:cNvSpPr txBox="1"/>
          <p:nvPr/>
        </p:nvSpPr>
        <p:spPr>
          <a:xfrm>
            <a:off x="395640" y="148464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Antigüedad de un año (mínimo).</a:t>
            </a:r>
            <a:endParaRPr/>
          </a:p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2400">
                <a:solidFill>
                  <a:srgbClr val="4f2270"/>
                </a:solidFill>
                <a:latin typeface="Arial"/>
              </a:rPr>
              <a:t>MÁXIMO – 150 puntos</a:t>
            </a:r>
            <a:r>
              <a:rPr b="1" lang="es-AR" sz="2400">
                <a:solidFill>
                  <a:srgbClr val="000000"/>
                </a:solidFill>
                <a:latin typeface="Arial"/>
              </a:rPr>
              <a:t>.</a:t>
            </a:r>
            <a:endParaRPr/>
          </a:p>
        </p:txBody>
      </p:sp>
      <p:sp>
        <p:nvSpPr>
          <p:cNvPr id="337" name="TextShape 3"/>
          <p:cNvSpPr txBox="1"/>
          <p:nvPr/>
        </p:nvSpPr>
        <p:spPr>
          <a:xfrm>
            <a:off x="6516360" y="64929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A4D84FE-147E-4C3B-98D0-C5C89B8DF5EC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graphicFrame>
        <p:nvGraphicFramePr>
          <p:cNvPr id="338" name="Table 4"/>
          <p:cNvGraphicFramePr/>
          <p:nvPr/>
        </p:nvGraphicFramePr>
        <p:xfrm>
          <a:off x="323640" y="2565000"/>
          <a:ext cx="8568720" cy="3960360"/>
        </p:xfrm>
        <a:graphic>
          <a:graphicData uri="http://schemas.openxmlformats.org/drawingml/2006/table">
            <a:tbl>
              <a:tblPr/>
              <a:tblGrid>
                <a:gridCol w="7488720"/>
                <a:gridCol w="1080000"/>
              </a:tblGrid>
              <a:tr h="431640"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s-AR" sz="1200">
                          <a:solidFill>
                            <a:srgbClr val="ffffff"/>
                          </a:solidFill>
                          <a:latin typeface="Arial Black"/>
                        </a:rPr>
                        <a:t>PUNTAJE</a:t>
                      </a:r>
                      <a:endParaRPr/>
                    </a:p>
                  </a:txBody>
                  <a:tcPr/>
                </a:tc>
              </a:tr>
              <a:tr h="573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Rector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Vicerrector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  <a:endParaRPr/>
                    </a:p>
                  </a:txBody>
                  <a:tcPr/>
                </a:tc>
              </a:tr>
              <a:tr h="573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Decano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Vicedecano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  <a:endParaRPr/>
                    </a:p>
                  </a:txBody>
                  <a:tcPr/>
                </a:tc>
              </a:tr>
              <a:tr h="550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Secretario de Universidad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Subsecretario de Universidad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/>
                    </a:p>
                  </a:txBody>
                  <a:tcPr/>
                </a:tc>
              </a:tr>
              <a:tr h="573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Secretario de Facultad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Subsecretario de Facultad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/>
                    </a:p>
                  </a:txBody>
                  <a:tcPr/>
                </a:tc>
              </a:tr>
              <a:tr h="686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Director de Centro, Instituto, Escuela, Departamento, Carrera de Postgrado o Programa Institucional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/>
                    </a:p>
                  </a:txBody>
                  <a:tcPr/>
                </a:tc>
              </a:tr>
              <a:tr h="572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Consejero de Consejo Superior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Consejero de Consejo de Facultad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AR" sz="160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4400">
                <a:solidFill>
                  <a:srgbClr val="000000"/>
                </a:solidFill>
                <a:latin typeface="Arial Black"/>
              </a:rPr>
              <a:t>OBSERVACIONES</a:t>
            </a:r>
            <a:endParaRPr/>
          </a:p>
        </p:txBody>
      </p:sp>
      <p:sp>
        <p:nvSpPr>
          <p:cNvPr id="341" name="TextShape 2"/>
          <p:cNvSpPr txBox="1"/>
          <p:nvPr/>
        </p:nvSpPr>
        <p:spPr>
          <a:xfrm>
            <a:off x="457200" y="1412640"/>
            <a:ext cx="8229240" cy="51123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 2" charset="2"/>
              <a:buChar char=""/>
            </a:pPr>
            <a:r>
              <a:rPr b="1" lang="es-AR" sz="3600">
                <a:solidFill>
                  <a:srgbClr val="000000"/>
                </a:solidFill>
                <a:latin typeface="Arial"/>
              </a:rPr>
              <a:t>Proyectos acreditados en otras Universidades deben presentar certificación emitida por la </a:t>
            </a:r>
            <a:r>
              <a:rPr b="1" i="1" lang="es-AR" sz="3600" u="sng">
                <a:solidFill>
                  <a:srgbClr val="c00000"/>
                </a:solidFill>
                <a:latin typeface="Arial"/>
              </a:rPr>
              <a:t>Secretaría de Ciencia y Tecnología (o equivalente)  del Rectorado de la institución que acreditó</a:t>
            </a:r>
            <a:r>
              <a:rPr b="1" lang="es-AR" sz="3600" u="sng">
                <a:solidFill>
                  <a:srgbClr val="000000"/>
                </a:solidFill>
                <a:latin typeface="Arial"/>
              </a:rPr>
              <a:t>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 2" charset="2"/>
              <a:buChar char=""/>
            </a:pPr>
            <a:r>
              <a:rPr b="1" lang="es-AR" sz="3600">
                <a:solidFill>
                  <a:srgbClr val="000000"/>
                </a:solidFill>
                <a:latin typeface="Arial"/>
              </a:rPr>
              <a:t>Sólo serán considerados Proyectos Acreditados, aquellos evaluados y aprobados por IUGE,  PROGRAMA DE INCENTIVOS, ANPCyT, CONICET, MINCyT (PDTS) o CIN (PDTS).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 2" charset="2"/>
              <a:buChar char=""/>
            </a:pPr>
            <a:r>
              <a:rPr b="1" lang="es-AR" sz="3600">
                <a:solidFill>
                  <a:srgbClr val="000000"/>
                </a:solidFill>
                <a:latin typeface="Arial"/>
              </a:rPr>
              <a:t>Los cargos docentes correspondientes a otras IUGE (válidos para reconocimiento de antigüedad) deberán ser acreditados mediante presentación de la Resolución de otorgamiento.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42" name="TextShape 3"/>
          <p:cNvSpPr txBox="1"/>
          <p:nvPr/>
        </p:nvSpPr>
        <p:spPr>
          <a:xfrm>
            <a:off x="6588360" y="62373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518F98C-1195-4583-9E1A-0C6811BDDA53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34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467640" y="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4400">
                <a:solidFill>
                  <a:srgbClr val="000000"/>
                </a:solidFill>
                <a:latin typeface="Arial Black"/>
              </a:rPr>
              <a:t>CARGA INTELIGENTE</a:t>
            </a:r>
            <a:endParaRPr/>
          </a:p>
        </p:txBody>
      </p:sp>
      <p:sp>
        <p:nvSpPr>
          <p:cNvPr id="345" name="TextShape 2"/>
          <p:cNvSpPr txBox="1"/>
          <p:nvPr/>
        </p:nvSpPr>
        <p:spPr>
          <a:xfrm>
            <a:off x="539640" y="1268640"/>
            <a:ext cx="8229240" cy="54450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400">
                <a:solidFill>
                  <a:srgbClr val="000000"/>
                </a:solidFill>
                <a:latin typeface="Arial"/>
              </a:rPr>
              <a:t>¿Qué Proyectos se pueden consignar?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400">
                <a:solidFill>
                  <a:srgbClr val="000000"/>
                </a:solidFill>
                <a:latin typeface="Arial"/>
              </a:rPr>
              <a:t>Se recomienda: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3000">
                <a:solidFill>
                  <a:srgbClr val="000000"/>
                </a:solidFill>
                <a:latin typeface="Arial"/>
              </a:rPr>
              <a:t>Autoevaluación previa a consignar la Categoría Solicitada 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3000">
                <a:solidFill>
                  <a:srgbClr val="000000"/>
                </a:solidFill>
                <a:latin typeface="Arial"/>
              </a:rPr>
              <a:t>Información consignada correctamente - Verificación – No reiterar ni omitir datos en diferentes campos (Nº de Resolución o Disposición, fechas, etc.).</a:t>
            </a:r>
            <a:endParaRPr/>
          </a:p>
          <a:p>
            <a:r>
              <a:rPr b="1" lang="es-AR" sz="3000">
                <a:solidFill>
                  <a:srgbClr val="000000"/>
                </a:solidFill>
                <a:latin typeface="Arial"/>
              </a:rPr>
              <a:t> 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3000">
                <a:solidFill>
                  <a:srgbClr val="000000"/>
                </a:solidFill>
                <a:latin typeface="Arial"/>
              </a:rPr>
              <a:t>Carga del Cvar con suficiente antelación - Envío del CVar (Formulario de Categorización CV – Solicitud de Categorización) recién a partir del 16 Febrero de 2015. 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3000">
                <a:solidFill>
                  <a:srgbClr val="000000"/>
                </a:solidFill>
                <a:latin typeface="Arial"/>
              </a:rPr>
              <a:t>Centralizar solicitudes de información (datos) en las Secretarías de cada Unidad Académica.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3000">
                <a:solidFill>
                  <a:srgbClr val="000000"/>
                </a:solidFill>
                <a:latin typeface="Arial"/>
              </a:rPr>
              <a:t>Focalizar la atención en la información cuali y cuantitativa relevante para la categoría solicitada.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4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14BDCF4-7003-4D94-A2BF-FE1AD1B82A4F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34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685800" y="1556640"/>
            <a:ext cx="7772040" cy="2664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4400">
                <a:solidFill>
                  <a:srgbClr val="000000"/>
                </a:solidFill>
                <a:latin typeface="Arial Black"/>
              </a:rPr>
              <a:t>PASOS A SEGUIR PARA PRESENTAR SOLICITUD DE CATEGORIZACIÓN 2014</a:t>
            </a:r>
            <a:endParaRPr/>
          </a:p>
        </p:txBody>
      </p:sp>
      <p:sp>
        <p:nvSpPr>
          <p:cNvPr id="349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70853F5-65D1-4989-82EF-4EB37ECE57D0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35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4400">
                <a:solidFill>
                  <a:srgbClr val="000000"/>
                </a:solidFill>
                <a:latin typeface="Arial Black"/>
              </a:rPr>
              <a:t>LA CATEGORIZACIÓN</a:t>
            </a:r>
            <a:endParaRPr/>
          </a:p>
        </p:txBody>
      </p:sp>
      <p:sp>
        <p:nvSpPr>
          <p:cNvPr id="17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 2" charset="2"/>
              <a:buChar char=""/>
            </a:pPr>
            <a:r>
              <a:rPr b="1" i="1" lang="es-AR" sz="3600">
                <a:solidFill>
                  <a:srgbClr val="4f2270"/>
                </a:solidFill>
                <a:latin typeface="Arial"/>
              </a:rPr>
              <a:t>Proceso de Evaluación</a:t>
            </a:r>
            <a:r>
              <a:rPr b="1" lang="es-AR" sz="3600">
                <a:solidFill>
                  <a:srgbClr val="000000"/>
                </a:solidFill>
                <a:latin typeface="Arial"/>
              </a:rPr>
              <a:t> de antecedentes académicos, científico – tecnológicos, de extensión y gestión de los docentes - investigadores.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 2" charset="2"/>
              <a:buChar char=""/>
            </a:pPr>
            <a:r>
              <a:rPr b="1" lang="es-AR" sz="3600">
                <a:solidFill>
                  <a:srgbClr val="000000"/>
                </a:solidFill>
                <a:latin typeface="Arial"/>
              </a:rPr>
              <a:t>Aplicación de </a:t>
            </a:r>
            <a:r>
              <a:rPr b="1" i="1" lang="es-AR" sz="3600">
                <a:solidFill>
                  <a:srgbClr val="4f2270"/>
                </a:solidFill>
                <a:latin typeface="Arial"/>
              </a:rPr>
              <a:t>pautas homogéneas de evaluación </a:t>
            </a:r>
            <a:r>
              <a:rPr b="1" lang="es-AR" sz="3600">
                <a:solidFill>
                  <a:srgbClr val="000000"/>
                </a:solidFill>
                <a:latin typeface="Arial"/>
              </a:rPr>
              <a:t>en el sistema universitario nacional.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89B9FDA-892D-4FF7-8E7B-D324ADC08514}" type="slidenum">
              <a:rPr b="1" i="1" lang="es-AR" sz="1200">
                <a:solidFill>
                  <a:srgbClr val="4f227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177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200600" cy="1200600"/>
          </a:xfrm>
          <a:prstGeom prst="rect">
            <a:avLst/>
          </a:prstGeom>
          <a:ln>
            <a:noFill/>
          </a:ln>
        </p:spPr>
      </p:pic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683640" y="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RESUMEN DEL PROCESO</a:t>
            </a:r>
            <a:endParaRPr/>
          </a:p>
        </p:txBody>
      </p:sp>
      <p:sp>
        <p:nvSpPr>
          <p:cNvPr id="352" name="TextShape 2"/>
          <p:cNvSpPr txBox="1"/>
          <p:nvPr/>
        </p:nvSpPr>
        <p:spPr>
          <a:xfrm>
            <a:off x="6732360" y="61653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28CE6C6-6A47-4E9D-8016-3DCD94877762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353" name="Picture 2" descr=""/>
          <p:cNvPicPr/>
          <p:nvPr/>
        </p:nvPicPr>
        <p:blipFill>
          <a:blip r:embed="rId1"/>
          <a:srcRect l="146274" t="61741" r="93627" b="70844"/>
          <a:stretch>
            <a:fillRect/>
          </a:stretch>
        </p:blipFill>
        <p:spPr>
          <a:xfrm>
            <a:off x="971640" y="908640"/>
            <a:ext cx="7332120" cy="5691960"/>
          </a:xfrm>
          <a:prstGeom prst="rect">
            <a:avLst/>
          </a:prstGeom>
          <a:ln w="9360">
            <a:noFill/>
          </a:ln>
        </p:spPr>
      </p:pic>
      <p:pic>
        <p:nvPicPr>
          <p:cNvPr id="35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1763640" y="260640"/>
            <a:ext cx="5760360" cy="7916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PRIMER PASO </a:t>
            </a:r>
            <a:endParaRPr/>
          </a:p>
        </p:txBody>
      </p:sp>
      <p:sp>
        <p:nvSpPr>
          <p:cNvPr id="356" name="TextShape 2"/>
          <p:cNvSpPr txBox="1"/>
          <p:nvPr/>
        </p:nvSpPr>
        <p:spPr>
          <a:xfrm>
            <a:off x="179640" y="1124640"/>
            <a:ext cx="3528000" cy="4690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AR" sz="3200">
                <a:solidFill>
                  <a:srgbClr val="8b8b8b"/>
                </a:solidFill>
                <a:latin typeface="Arial"/>
              </a:rPr>
              <a:t>El Docente – Investigador  carga su Curriculum Vitae  en el sistema CVar.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s-AR" sz="3200">
                <a:solidFill>
                  <a:srgbClr val="8b8b8b"/>
                </a:solidFill>
                <a:latin typeface="Arial"/>
              </a:rPr>
              <a:t>En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s-AR" sz="2800" u="sng">
                <a:solidFill>
                  <a:srgbClr val="c00000"/>
                </a:solidFill>
                <a:latin typeface="Arial"/>
              </a:rPr>
              <a:t>http://cvar.sicytar.mincyt.gob.ar/auth/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57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B057141-2E2B-49FB-B9CA-AEE0576A0278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358" name="Picture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80000" y="1340640"/>
            <a:ext cx="5105160" cy="3733560"/>
          </a:xfrm>
          <a:prstGeom prst="rect">
            <a:avLst/>
          </a:prstGeom>
          <a:ln w="9360">
            <a:noFill/>
          </a:ln>
        </p:spPr>
      </p:pic>
      <p:sp>
        <p:nvSpPr>
          <p:cNvPr id="359" name="CustomShape 4"/>
          <p:cNvSpPr/>
          <p:nvPr/>
        </p:nvSpPr>
        <p:spPr>
          <a:xfrm>
            <a:off x="3708000" y="5445360"/>
            <a:ext cx="511236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AR">
                <a:solidFill>
                  <a:srgbClr val="000000"/>
                </a:solidFill>
                <a:latin typeface="Arial"/>
              </a:rPr>
              <a:t>Mesa de Ayuda: </a:t>
            </a:r>
            <a:r>
              <a:rPr b="1" lang="es-AR">
                <a:solidFill>
                  <a:srgbClr val="c00000"/>
                </a:solidFill>
                <a:latin typeface="Arial"/>
              </a:rPr>
              <a:t>consultacvar@mincyt.gob.ar </a:t>
            </a:r>
            <a:r>
              <a:rPr b="1" lang="es-AR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60" name="CustomShape 5"/>
          <p:cNvSpPr/>
          <p:nvPr/>
        </p:nvSpPr>
        <p:spPr>
          <a:xfrm>
            <a:off x="3455280" y="5877360"/>
            <a:ext cx="568836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AR">
                <a:solidFill>
                  <a:srgbClr val="000000"/>
                </a:solidFill>
                <a:latin typeface="Arial"/>
              </a:rPr>
              <a:t>(Sólo para consultas relacionadas con carga del CVar)</a:t>
            </a:r>
            <a:endParaRPr/>
          </a:p>
        </p:txBody>
      </p:sp>
      <p:pic>
        <p:nvPicPr>
          <p:cNvPr id="36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4400">
                <a:solidFill>
                  <a:srgbClr val="000000"/>
                </a:solidFill>
                <a:latin typeface="Arial Black"/>
              </a:rPr>
              <a:t>PRIMER PASO </a:t>
            </a:r>
            <a:endParaRPr/>
          </a:p>
        </p:txBody>
      </p:sp>
      <p:sp>
        <p:nvSpPr>
          <p:cNvPr id="363" name="TextShape 2"/>
          <p:cNvSpPr txBox="1"/>
          <p:nvPr/>
        </p:nvSpPr>
        <p:spPr>
          <a:xfrm>
            <a:off x="395640" y="1196640"/>
            <a:ext cx="8229240" cy="56610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Consultar Instructivo Cvar - Manual de Procedimientos – Pautas de evaluación – Categorización 2014 disponible en página web UNLu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3200">
                <a:solidFill>
                  <a:srgbClr val="4f2270"/>
                </a:solidFill>
                <a:latin typeface="Arial"/>
              </a:rPr>
              <a:t>IMPORTANTE: 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Antes de iniciar la carga de datos, recolectar información no consignada previamente en su Curriculum Vitae, solicitada por el sistema (Nº de Resolución/Disposición, fechas, resúmenes de la producción científica publicada o presentada en eventos científicos, descripción de proyectos de investigación, fuentes de financiamiento, etc.)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3200">
                <a:solidFill>
                  <a:srgbClr val="4f2270"/>
                </a:solidFill>
                <a:latin typeface="Arial"/>
              </a:rPr>
              <a:t>HACER UNA CARGA INTELIGENTE 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- Consignar correctamente la información -  Verificación de la información consignada – </a:t>
            </a:r>
            <a:r>
              <a:rPr b="1" lang="es-AR" sz="3200" u="sng">
                <a:solidFill>
                  <a:srgbClr val="c00000"/>
                </a:solidFill>
                <a:latin typeface="Arial"/>
              </a:rPr>
              <a:t>No reiterar ni omitir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 datos en campos diferentes – Información cuali y cuantyitativa requerida para la Categoría solicitada.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6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16D3919-CE4C-42B6-8F27-3B392D5334F6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36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467640" y="1303560"/>
            <a:ext cx="7920360" cy="52167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  <a:ea typeface="Droid Sans Fallback"/>
              </a:rPr>
              <a:t>IMPORTANTE</a:t>
            </a:r>
            <a:endParaRPr/>
          </a:p>
          <a:p>
            <a:pPr algn="ctr">
              <a:lnSpc>
                <a:spcPct val="100000"/>
              </a:lnSpc>
            </a:pPr>
            <a:r>
              <a:rPr lang="es-AR" sz="2000">
                <a:solidFill>
                  <a:srgbClr val="000000"/>
                </a:solidFill>
                <a:latin typeface="Arial Black"/>
                <a:ea typeface="Droid Sans Fallback"/>
              </a:rPr>
              <a:t> 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000">
                <a:solidFill>
                  <a:srgbClr val="000000"/>
                </a:solidFill>
                <a:latin typeface="Arial"/>
                <a:ea typeface="Droid Sans Fallback"/>
              </a:rPr>
              <a:t>Si el docente - investigador ha cargado y/o actualizado sus datos curriculares a través del </a:t>
            </a:r>
            <a:r>
              <a:rPr b="1" lang="es-AR" sz="2000">
                <a:solidFill>
                  <a:srgbClr val="c00000"/>
                </a:solidFill>
                <a:latin typeface="Arial"/>
                <a:ea typeface="Droid Sans Fallback"/>
              </a:rPr>
              <a:t>Aplicativo CVLAC</a:t>
            </a:r>
            <a:r>
              <a:rPr b="1" lang="es-AR" sz="2000">
                <a:solidFill>
                  <a:srgbClr val="000000"/>
                </a:solidFill>
                <a:latin typeface="Arial"/>
                <a:ea typeface="Droid Sans Fallback"/>
              </a:rPr>
              <a:t> del Ministerio de Ciencia, Tecnología e Innovación Productiva con posterioridad al 1º de enero del 2006 y no posee datos en ninguna otra de las bases de datos abajo mencionadas, podrá solicitar el acceso a los mismos a </a:t>
            </a:r>
            <a:r>
              <a:rPr b="1" lang="es-AR" sz="2000" u="sng">
                <a:solidFill>
                  <a:srgbClr val="c00000"/>
                </a:solidFill>
                <a:latin typeface="Arial"/>
                <a:ea typeface="Droid Sans Fallback"/>
              </a:rPr>
              <a:t>contactosicytar@mincyt.gob.ar</a:t>
            </a:r>
            <a:r>
              <a:rPr b="1" lang="es-AR" sz="2000">
                <a:solidFill>
                  <a:srgbClr val="c00000"/>
                </a:solidFill>
                <a:latin typeface="Arial"/>
                <a:ea typeface="Droid Sans Fallback"/>
              </a:rPr>
              <a:t>. </a:t>
            </a:r>
            <a:r>
              <a:rPr b="1" lang="es-AR" sz="2000">
                <a:solidFill>
                  <a:srgbClr val="000000"/>
                </a:solidFill>
                <a:latin typeface="Arial"/>
                <a:ea typeface="Droid Sans Fallback"/>
              </a:rPr>
              <a:t>Podrá importarlos al Apllicativo CVar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000">
                <a:solidFill>
                  <a:srgbClr val="000000"/>
                </a:solidFill>
                <a:latin typeface="Arial"/>
                <a:ea typeface="Droid Sans Fallback"/>
              </a:rPr>
              <a:t>Si el docente-investigador ha ingresado datos curriculares a través del Aplicativo Distinción al Investigador de la Nación del Ministerio de Ciencia, Tecnología e Innovación Productiva, durante el transcurso de los próximos meses podrá recuperar dicha información y editarla en el Aplicativo Cvar.</a:t>
            </a:r>
            <a:endParaRPr/>
          </a:p>
        </p:txBody>
      </p:sp>
      <p:sp>
        <p:nvSpPr>
          <p:cNvPr id="367" name="CustomShape 2"/>
          <p:cNvSpPr/>
          <p:nvPr/>
        </p:nvSpPr>
        <p:spPr>
          <a:xfrm>
            <a:off x="1259640" y="692640"/>
            <a:ext cx="676836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i="1" lang="es-AR" sz="3600">
                <a:solidFill>
                  <a:srgbClr val="000000"/>
                </a:solidFill>
                <a:latin typeface="Arial Black"/>
              </a:rPr>
              <a:t>PRIMER PASO </a:t>
            </a:r>
            <a:endParaRPr/>
          </a:p>
        </p:txBody>
      </p:sp>
      <p:sp>
        <p:nvSpPr>
          <p:cNvPr id="36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23F14CC-96B1-4CA6-82AD-EEC4C6517F8E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36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539640" y="1162800"/>
            <a:ext cx="7992360" cy="44845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i="1" lang="es-AR" sz="3200">
                <a:solidFill>
                  <a:srgbClr val="000000"/>
                </a:solidFill>
                <a:latin typeface="Arial Black"/>
                <a:ea typeface="Droid Sans Fallback"/>
              </a:rPr>
              <a:t>IMPORTANTE</a:t>
            </a:r>
            <a:endParaRPr/>
          </a:p>
          <a:p>
            <a:pPr algn="ctr">
              <a:lnSpc>
                <a:spcPct val="100000"/>
              </a:lnSpc>
            </a:pPr>
            <a:r>
              <a:rPr lang="es-AR">
                <a:solidFill>
                  <a:srgbClr val="000000"/>
                </a:solidFill>
                <a:latin typeface="Calibri"/>
                <a:ea typeface="Droid Sans Fallback"/>
              </a:rPr>
              <a:t> 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000">
                <a:solidFill>
                  <a:srgbClr val="000000"/>
                </a:solidFill>
                <a:latin typeface="Arial"/>
                <a:ea typeface="Droid Sans Fallback"/>
              </a:rPr>
              <a:t>Si usted pertenece al Programa de Incentivos a Docentes Investigadores y ha ingresado datos curriculares a través del Aplicativo Ficha-Docente, una vez ingresado al Aplicativo CVar, podrá recuperar los datos correspondientes a la Producción Científico-Tecnológica y editarlos. Durante los próximos meses podrá acceder a otros datos con el mismo procedimiento.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000">
                <a:solidFill>
                  <a:srgbClr val="000000"/>
                </a:solidFill>
                <a:latin typeface="Arial"/>
                <a:ea typeface="Droid Sans Fallback"/>
              </a:rPr>
              <a:t>Si usted ha ingresado datos curriculares a través del SIGEVA (CONICET y/o UNIVERSIDAD), una vez ingresado al Aplicativo CVar, podrá importar dicha información y editarla.</a:t>
            </a:r>
            <a:endParaRPr/>
          </a:p>
        </p:txBody>
      </p:sp>
      <p:sp>
        <p:nvSpPr>
          <p:cNvPr id="371" name="CustomShape 2"/>
          <p:cNvSpPr/>
          <p:nvPr/>
        </p:nvSpPr>
        <p:spPr>
          <a:xfrm>
            <a:off x="1263600" y="400320"/>
            <a:ext cx="676836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i="1" lang="es-AR" sz="3600">
                <a:solidFill>
                  <a:srgbClr val="000000"/>
                </a:solidFill>
                <a:latin typeface="Arial Black"/>
              </a:rPr>
              <a:t>PRIMER PASO </a:t>
            </a:r>
            <a:endParaRPr/>
          </a:p>
        </p:txBody>
      </p:sp>
      <p:sp>
        <p:nvSpPr>
          <p:cNvPr id="372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372A1D9-F65E-4BD9-B948-36B69987D2BD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37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755640" y="0"/>
            <a:ext cx="7416360" cy="980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4000">
                <a:solidFill>
                  <a:srgbClr val="000000"/>
                </a:solidFill>
                <a:latin typeface="Arial Black"/>
              </a:rPr>
              <a:t>SEGUNDO  PASO </a:t>
            </a:r>
            <a:endParaRPr/>
          </a:p>
        </p:txBody>
      </p:sp>
      <p:sp>
        <p:nvSpPr>
          <p:cNvPr id="375" name="TextShape 2"/>
          <p:cNvSpPr txBox="1"/>
          <p:nvPr/>
        </p:nvSpPr>
        <p:spPr>
          <a:xfrm>
            <a:off x="294480" y="1069920"/>
            <a:ext cx="4421160" cy="4690800"/>
          </a:xfrm>
          <a:prstGeom prst="rect">
            <a:avLst/>
          </a:prstGeom>
        </p:spPr>
        <p:txBody>
          <a:bodyPr anchor="ctr"/>
          <a:p>
            <a:pPr algn="just">
              <a:lnSpc>
                <a:spcPct val="100000"/>
              </a:lnSpc>
            </a:pPr>
            <a:r>
              <a:rPr b="1" i="1" lang="es-AR" sz="2400">
                <a:solidFill>
                  <a:srgbClr val="4f2270"/>
                </a:solidFill>
                <a:latin typeface="Arial"/>
              </a:rPr>
              <a:t>Transferencia de información entre Cvar y Formulario de Categorización (CV).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es-AR" sz="2400">
                <a:solidFill>
                  <a:srgbClr val="8b8b8b"/>
                </a:solidFill>
                <a:latin typeface="Arial"/>
              </a:rPr>
              <a:t>En </a:t>
            </a:r>
            <a:r>
              <a:rPr b="1" lang="es-AR" sz="2400" u="sng">
                <a:solidFill>
                  <a:srgbClr val="c00000"/>
                </a:solidFill>
                <a:latin typeface="Arial"/>
              </a:rPr>
              <a:t>http://incentivos.siu.edu.ar/</a:t>
            </a:r>
            <a:r>
              <a:rPr b="1" lang="es-AR" sz="2400">
                <a:solidFill>
                  <a:srgbClr val="8b8b8b"/>
                </a:solidFill>
                <a:latin typeface="Arial"/>
              </a:rPr>
              <a:t>, el Docente transmite datos cargados en el CVar e ingresa su solicitud de categorización.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200">
                <a:solidFill>
                  <a:srgbClr val="8b8b8b"/>
                </a:solidFill>
                <a:latin typeface="Arial"/>
              </a:rPr>
              <a:t>Se requiere una nueva autentificación de usuario.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7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E3AC0E4-B485-4D4E-9CB7-E5EF2261DE2F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37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788000" y="1556640"/>
            <a:ext cx="4180320" cy="3823920"/>
          </a:xfrm>
          <a:prstGeom prst="rect">
            <a:avLst/>
          </a:prstGeom>
          <a:ln w="9360">
            <a:noFill/>
          </a:ln>
        </p:spPr>
      </p:pic>
      <p:sp>
        <p:nvSpPr>
          <p:cNvPr id="378" name="CustomShape 4"/>
          <p:cNvSpPr/>
          <p:nvPr/>
        </p:nvSpPr>
        <p:spPr>
          <a:xfrm>
            <a:off x="289440" y="5796000"/>
            <a:ext cx="48582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AR">
                <a:solidFill>
                  <a:srgbClr val="000000"/>
                </a:solidFill>
                <a:latin typeface="Arial"/>
              </a:rPr>
              <a:t>Mesa de ayuda: </a:t>
            </a:r>
            <a:r>
              <a:rPr b="1" lang="es-AR">
                <a:solidFill>
                  <a:srgbClr val="c00000"/>
                </a:solidFill>
                <a:latin typeface="Arial"/>
              </a:rPr>
              <a:t>categorizacion@siu.edu.ar</a:t>
            </a:r>
            <a:endParaRPr/>
          </a:p>
        </p:txBody>
      </p:sp>
      <p:sp>
        <p:nvSpPr>
          <p:cNvPr id="379" name="CustomShape 5"/>
          <p:cNvSpPr/>
          <p:nvPr/>
        </p:nvSpPr>
        <p:spPr>
          <a:xfrm>
            <a:off x="179640" y="6165360"/>
            <a:ext cx="828072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AR">
                <a:solidFill>
                  <a:srgbClr val="000000"/>
                </a:solidFill>
                <a:latin typeface="Arial"/>
              </a:rPr>
              <a:t>(Sólo para consultas relacionadas con segundo y tercer paso paso del proceso)</a:t>
            </a:r>
            <a:endParaRPr/>
          </a:p>
        </p:txBody>
      </p:sp>
      <p:pic>
        <p:nvPicPr>
          <p:cNvPr id="38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467640" y="0"/>
            <a:ext cx="7642800" cy="1161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SEGUNDO  PASO </a:t>
            </a:r>
            <a:endParaRPr/>
          </a:p>
        </p:txBody>
      </p:sp>
      <p:sp>
        <p:nvSpPr>
          <p:cNvPr id="382" name="TextShape 2"/>
          <p:cNvSpPr txBox="1"/>
          <p:nvPr/>
        </p:nvSpPr>
        <p:spPr>
          <a:xfrm>
            <a:off x="33840" y="964080"/>
            <a:ext cx="3888000" cy="58935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2400">
                <a:solidFill>
                  <a:srgbClr val="4f2270"/>
                </a:solidFill>
                <a:latin typeface="Arial"/>
              </a:rPr>
              <a:t>Creación de Usuarios:</a:t>
            </a:r>
            <a:endParaRPr/>
          </a:p>
          <a:p>
            <a:pPr>
              <a:lnSpc>
                <a:spcPct val="100000"/>
              </a:lnSpc>
            </a:pPr>
            <a:r>
              <a:rPr b="1" i="1" lang="es-AR" sz="2400">
                <a:solidFill>
                  <a:srgbClr val="4f2270"/>
                </a:solidFill>
                <a:latin typeface="Arial"/>
              </a:rPr>
              <a:t>1. Usuario Existente: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AR" sz="1600">
                <a:solidFill>
                  <a:srgbClr val="8b8b8b"/>
                </a:solidFill>
                <a:latin typeface="Arial"/>
              </a:rPr>
              <a:t>Si el docente ya se presentó en las convocatorias 2009 o 2011 y no recuerda su contraseña, ingresar por el botón: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s-AR" sz="2400">
                <a:solidFill>
                  <a:srgbClr val="4f2270"/>
                </a:solidFill>
                <a:latin typeface="Arial"/>
              </a:rPr>
              <a:t>2. Usuario Nuevo: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es-AR" sz="1600">
                <a:solidFill>
                  <a:srgbClr val="8b8b8b"/>
                </a:solidFill>
                <a:latin typeface="Arial"/>
              </a:rPr>
              <a:t>El ingreso de datos de usuario, tiene datos obligatorios (tienen un * al lado) y optativos. 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s-AR" sz="1600">
                <a:solidFill>
                  <a:srgbClr val="8b8b8b"/>
                </a:solidFill>
                <a:latin typeface="Arial"/>
              </a:rPr>
              <a:t>Luego de ingresar los mismos, presionar el botón  </a:t>
            </a:r>
            <a:r>
              <a:rPr b="1" i="1" lang="es-AR" sz="1600">
                <a:solidFill>
                  <a:srgbClr val="4f2270"/>
                </a:solidFill>
                <a:latin typeface="Arial"/>
              </a:rPr>
              <a:t>Crear Usuarios</a:t>
            </a:r>
            <a:endParaRPr/>
          </a:p>
        </p:txBody>
      </p:sp>
      <p:sp>
        <p:nvSpPr>
          <p:cNvPr id="38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3C64D99-8925-4410-AAAD-31FCB0DB14BD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38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05320" y="3162240"/>
            <a:ext cx="2345040" cy="511560"/>
          </a:xfrm>
          <a:prstGeom prst="rect">
            <a:avLst/>
          </a:prstGeom>
          <a:ln w="9360">
            <a:noFill/>
          </a:ln>
        </p:spPr>
      </p:pic>
      <p:pic>
        <p:nvPicPr>
          <p:cNvPr id="385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05320" y="4383720"/>
            <a:ext cx="2118960" cy="535320"/>
          </a:xfrm>
          <a:prstGeom prst="rect">
            <a:avLst/>
          </a:prstGeom>
          <a:ln w="9360">
            <a:noFill/>
          </a:ln>
        </p:spPr>
      </p:pic>
      <p:pic>
        <p:nvPicPr>
          <p:cNvPr id="386" name="Picture 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032360" y="1665000"/>
            <a:ext cx="5111280" cy="4020480"/>
          </a:xfrm>
          <a:prstGeom prst="rect">
            <a:avLst/>
          </a:prstGeom>
          <a:ln w="9360">
            <a:noFill/>
          </a:ln>
        </p:spPr>
      </p:pic>
      <p:pic>
        <p:nvPicPr>
          <p:cNvPr id="387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C10A629-DC18-4DBC-9CE4-540B14E4FF8C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389" name="Picture 3" descr=""/>
          <p:cNvPicPr/>
          <p:nvPr/>
        </p:nvPicPr>
        <p:blipFill>
          <a:blip r:embed="rId1"/>
          <a:srcRect l="0" t="0" r="0" b="417724"/>
          <a:stretch>
            <a:fillRect/>
          </a:stretch>
        </p:blipFill>
        <p:spPr>
          <a:xfrm>
            <a:off x="467640" y="1124640"/>
            <a:ext cx="8241480" cy="5154120"/>
          </a:xfrm>
          <a:prstGeom prst="rect">
            <a:avLst/>
          </a:prstGeom>
          <a:ln w="9360">
            <a:noFill/>
          </a:ln>
        </p:spPr>
      </p:pic>
      <p:sp>
        <p:nvSpPr>
          <p:cNvPr id="390" name="TextShape 2"/>
          <p:cNvSpPr txBox="1"/>
          <p:nvPr/>
        </p:nvSpPr>
        <p:spPr>
          <a:xfrm>
            <a:off x="467640" y="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3600">
                <a:solidFill>
                  <a:srgbClr val="000000"/>
                </a:solidFill>
                <a:latin typeface="Arial Black"/>
              </a:rPr>
              <a:t>SEGUNDO  PASO </a:t>
            </a:r>
            <a:endParaRPr/>
          </a:p>
        </p:txBody>
      </p:sp>
      <p:pic>
        <p:nvPicPr>
          <p:cNvPr id="39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4400">
                <a:solidFill>
                  <a:srgbClr val="000000"/>
                </a:solidFill>
                <a:latin typeface="Arial Black"/>
              </a:rPr>
              <a:t>SEGUNDO  PASO </a:t>
            </a:r>
            <a:endParaRPr/>
          </a:p>
        </p:txBody>
      </p:sp>
      <p:sp>
        <p:nvSpPr>
          <p:cNvPr id="39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3200">
                <a:solidFill>
                  <a:srgbClr val="4f2270"/>
                </a:solidFill>
                <a:latin typeface="Arial"/>
              </a:rPr>
              <a:t>Como traer los datos del CVar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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Ingresar al sistema con su No. de CUIT / CUIL y la clave generada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9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A13185D-79BC-4F2B-A33D-19DC9910F2E4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395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03640" y="3285000"/>
            <a:ext cx="6733800" cy="3200040"/>
          </a:xfrm>
          <a:prstGeom prst="rect">
            <a:avLst/>
          </a:prstGeom>
          <a:ln w="9360">
            <a:noFill/>
          </a:ln>
        </p:spPr>
      </p:pic>
      <p:pic>
        <p:nvPicPr>
          <p:cNvPr id="39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4400">
                <a:solidFill>
                  <a:srgbClr val="000000"/>
                </a:solidFill>
                <a:latin typeface="Arial Black"/>
              </a:rPr>
              <a:t>SEGUNDO  PASO </a:t>
            </a:r>
            <a:endParaRPr/>
          </a:p>
        </p:txBody>
      </p:sp>
      <p:sp>
        <p:nvSpPr>
          <p:cNvPr id="398" name="TextShape 2"/>
          <p:cNvSpPr txBox="1"/>
          <p:nvPr/>
        </p:nvSpPr>
        <p:spPr>
          <a:xfrm>
            <a:off x="583920" y="1268640"/>
            <a:ext cx="8229240" cy="45255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" charset="2"/>
              <a:buChar char=""/>
            </a:pPr>
            <a:r>
              <a:rPr b="1" i="1" lang="es-AR" sz="2800">
                <a:solidFill>
                  <a:srgbClr val="4f2270"/>
                </a:solidFill>
                <a:latin typeface="Arial"/>
              </a:rPr>
              <a:t>Primera vez que se ingresa al sistema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Presionar Botón </a:t>
            </a:r>
            <a:r>
              <a:rPr b="1" i="1" lang="es-AR" sz="2400">
                <a:solidFill>
                  <a:srgbClr val="4f2270"/>
                </a:solidFill>
                <a:latin typeface="Arial"/>
              </a:rPr>
              <a:t>Importar Datos de CVar</a:t>
            </a:r>
            <a:endParaRPr/>
          </a:p>
          <a:p>
            <a:pPr lvl="2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A) Si usted olvidó cargar el CV en el Cvar, aparecerá el siguiente mensaje:</a:t>
            </a:r>
            <a:endParaRPr/>
          </a:p>
        </p:txBody>
      </p:sp>
      <p:sp>
        <p:nvSpPr>
          <p:cNvPr id="39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E3A9A57-2A4D-44E4-8F07-0C0A59F6E8F9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400" name="Picture 2" descr=""/>
          <p:cNvPicPr/>
          <p:nvPr/>
        </p:nvPicPr>
        <p:blipFill>
          <a:blip r:embed="rId1"/>
          <a:srcRect l="105386" t="186263" r="116988" b="210989"/>
          <a:stretch>
            <a:fillRect/>
          </a:stretch>
        </p:blipFill>
        <p:spPr>
          <a:xfrm>
            <a:off x="751680" y="1991520"/>
            <a:ext cx="7579080" cy="1767600"/>
          </a:xfrm>
          <a:prstGeom prst="rect">
            <a:avLst/>
          </a:prstGeom>
          <a:ln w="9360">
            <a:noFill/>
          </a:ln>
        </p:spPr>
      </p:pic>
      <p:pic>
        <p:nvPicPr>
          <p:cNvPr id="401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31480" y="5062320"/>
            <a:ext cx="4976280" cy="1676160"/>
          </a:xfrm>
          <a:prstGeom prst="rect">
            <a:avLst/>
          </a:prstGeom>
          <a:ln w="9360">
            <a:noFill/>
          </a:ln>
        </p:spPr>
      </p:pic>
      <p:pic>
        <p:nvPicPr>
          <p:cNvPr id="40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611640" y="332640"/>
            <a:ext cx="8229240" cy="150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AR" sz="3600">
                <a:solidFill>
                  <a:srgbClr val="000000"/>
                </a:solidFill>
                <a:latin typeface="Arial Black"/>
              </a:rPr>
              <a:t>
</a:t>
            </a:r>
            <a:r>
              <a:rPr b="1" i="1" lang="es-AR" sz="3600">
                <a:solidFill>
                  <a:srgbClr val="000000"/>
                </a:solidFill>
                <a:latin typeface="Arial Black"/>
              </a:rPr>
              <a:t>SOLICITUD DE CATEGORIZACIÓN</a:t>
            </a:r>
            <a:r>
              <a:rPr b="1" i="1" lang="es-AR" sz="3600">
                <a:solidFill>
                  <a:srgbClr val="000000"/>
                </a:solidFill>
                <a:latin typeface="Arial Black"/>
              </a:rPr>
              <a:t>
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Con carácter de </a:t>
            </a:r>
            <a:r>
              <a:rPr b="1" i="1" lang="es-AR" sz="3200">
                <a:solidFill>
                  <a:srgbClr val="4f2270"/>
                </a:solidFill>
                <a:latin typeface="Arial"/>
              </a:rPr>
              <a:t>Declaración Jurada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, sujeta a auditoría de la Secretaría de Ciencia y Tecnología (UNLu) y Ministerio de Educación.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Sanciones: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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Exclusión del Directorio de Investigadores del PI.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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Responsabilidad administrativa, civil y/o penal que pudiera corresponder al solicitante y al funcionario que haya certificado.</a:t>
            </a:r>
            <a:endParaRPr/>
          </a:p>
          <a:p>
            <a:endParaRPr/>
          </a:p>
        </p:txBody>
      </p:sp>
      <p:sp>
        <p:nvSpPr>
          <p:cNvPr id="180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8C096A6-FE95-4456-A856-162A238BCE1D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181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200600" cy="1200600"/>
          </a:xfrm>
          <a:prstGeom prst="rect">
            <a:avLst/>
          </a:prstGeom>
          <a:ln>
            <a:noFill/>
          </a:ln>
        </p:spPr>
      </p:pic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539640" y="27720"/>
            <a:ext cx="8229240" cy="8805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4400">
                <a:solidFill>
                  <a:srgbClr val="000000"/>
                </a:solidFill>
                <a:latin typeface="Arial Black"/>
              </a:rPr>
              <a:t>SEGUNDO  PASO </a:t>
            </a:r>
            <a:endParaRPr/>
          </a:p>
        </p:txBody>
      </p:sp>
      <p:sp>
        <p:nvSpPr>
          <p:cNvPr id="404" name="TextShape 2"/>
          <p:cNvSpPr txBox="1"/>
          <p:nvPr/>
        </p:nvSpPr>
        <p:spPr>
          <a:xfrm>
            <a:off x="539640" y="836640"/>
            <a:ext cx="8229240" cy="6308280"/>
          </a:xfrm>
          <a:prstGeom prst="rect">
            <a:avLst/>
          </a:prstGeom>
        </p:spPr>
        <p:txBody>
          <a:bodyPr/>
          <a:p>
            <a:pPr lvl="2" algn="just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B) Si usted tiene sus datos cargados en el CVar, el sistema emitirá el siguiente mensaje: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lvl="3" algn="just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lang="es-AR">
                <a:solidFill>
                  <a:srgbClr val="000000"/>
                </a:solidFill>
                <a:latin typeface="Arial"/>
              </a:rPr>
              <a:t>Aguarde a recibir el mail de confirmación de importación para continuar con el proceso.</a:t>
            </a:r>
            <a:endParaRPr/>
          </a:p>
          <a:p>
            <a:pPr lvl="3" algn="just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lang="es-AR">
                <a:solidFill>
                  <a:srgbClr val="000000"/>
                </a:solidFill>
                <a:latin typeface="Arial"/>
              </a:rPr>
              <a:t>En caso de no recibirlo, puede verificar el estado de la importación presionando el botón </a:t>
            </a:r>
            <a:r>
              <a:rPr b="1" i="1" lang="es-AR">
                <a:solidFill>
                  <a:srgbClr val="4f2270"/>
                </a:solidFill>
                <a:latin typeface="Arial"/>
              </a:rPr>
              <a:t>Actualizar estado de importación</a:t>
            </a:r>
            <a:r>
              <a:rPr b="1" lang="es-AR">
                <a:solidFill>
                  <a:srgbClr val="000000"/>
                </a:solidFill>
                <a:latin typeface="Arial"/>
              </a:rPr>
              <a:t>.</a:t>
            </a:r>
            <a:endParaRPr/>
          </a:p>
        </p:txBody>
      </p:sp>
      <p:sp>
        <p:nvSpPr>
          <p:cNvPr id="40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7CEB5F2-AA55-4C62-82D1-4C33A894EC77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406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60000" y="1484640"/>
            <a:ext cx="5337360" cy="1679760"/>
          </a:xfrm>
          <a:prstGeom prst="rect">
            <a:avLst/>
          </a:prstGeom>
          <a:ln w="9360">
            <a:noFill/>
          </a:ln>
        </p:spPr>
      </p:pic>
      <p:pic>
        <p:nvPicPr>
          <p:cNvPr id="407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40" y="4735440"/>
            <a:ext cx="6562440" cy="1990440"/>
          </a:xfrm>
          <a:prstGeom prst="rect">
            <a:avLst/>
          </a:prstGeom>
          <a:ln w="9360">
            <a:noFill/>
          </a:ln>
        </p:spPr>
      </p:pic>
      <p:pic>
        <p:nvPicPr>
          <p:cNvPr id="40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11640" y="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4400">
                <a:solidFill>
                  <a:srgbClr val="000000"/>
                </a:solidFill>
                <a:latin typeface="Arial Black"/>
              </a:rPr>
              <a:t>SEGUNDO  PASO </a:t>
            </a:r>
            <a:endParaRPr/>
          </a:p>
        </p:txBody>
      </p:sp>
      <p:sp>
        <p:nvSpPr>
          <p:cNvPr id="410" name="TextShape 2"/>
          <p:cNvSpPr txBox="1"/>
          <p:nvPr/>
        </p:nvSpPr>
        <p:spPr>
          <a:xfrm>
            <a:off x="395640" y="1124640"/>
            <a:ext cx="8445240" cy="5733000"/>
          </a:xfrm>
          <a:prstGeom prst="rect">
            <a:avLst/>
          </a:prstGeom>
        </p:spPr>
        <p:txBody>
          <a:bodyPr/>
          <a:p>
            <a:pPr lvl="2" algn="just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lang="es-AR" sz="6200">
                <a:solidFill>
                  <a:srgbClr val="000000"/>
                </a:solidFill>
                <a:latin typeface="Arial"/>
              </a:rPr>
              <a:t>Si dice Importación en proceso esperar hasta que de </a:t>
            </a:r>
            <a:r>
              <a:rPr b="1" i="1" lang="es-AR" sz="6200">
                <a:solidFill>
                  <a:srgbClr val="4f2270"/>
                </a:solidFill>
                <a:latin typeface="Arial"/>
              </a:rPr>
              <a:t>Importación OK.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lvl="2" algn="just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lang="es-AR" sz="6200">
                <a:solidFill>
                  <a:srgbClr val="000000"/>
                </a:solidFill>
                <a:latin typeface="Arial"/>
              </a:rPr>
              <a:t>Si el estado de importación está en </a:t>
            </a:r>
            <a:r>
              <a:rPr b="1" i="1" lang="es-AR" sz="6200">
                <a:solidFill>
                  <a:srgbClr val="4f2270"/>
                </a:solidFill>
                <a:latin typeface="Arial"/>
              </a:rPr>
              <a:t>Importado OK </a:t>
            </a:r>
            <a:r>
              <a:rPr b="1" lang="es-AR" sz="6200">
                <a:solidFill>
                  <a:srgbClr val="000000"/>
                </a:solidFill>
                <a:latin typeface="Arial"/>
              </a:rPr>
              <a:t>se puede imprimir el </a:t>
            </a:r>
            <a:r>
              <a:rPr b="1" i="1" lang="es-AR" sz="6200">
                <a:solidFill>
                  <a:srgbClr val="4f2270"/>
                </a:solidFill>
                <a:latin typeface="Arial"/>
              </a:rPr>
              <a:t>Formulario de Categorización</a:t>
            </a:r>
            <a:r>
              <a:rPr b="1" lang="es-AR" sz="6200">
                <a:solidFill>
                  <a:srgbClr val="000000"/>
                </a:solidFill>
                <a:latin typeface="Arial"/>
              </a:rPr>
              <a:t> </a:t>
            </a:r>
            <a:r>
              <a:rPr b="1" i="1" lang="es-AR" sz="6200">
                <a:solidFill>
                  <a:srgbClr val="4f2270"/>
                </a:solidFill>
                <a:latin typeface="Arial"/>
              </a:rPr>
              <a:t>(CV) </a:t>
            </a:r>
            <a:r>
              <a:rPr b="1" lang="es-AR" sz="6200">
                <a:solidFill>
                  <a:srgbClr val="000000"/>
                </a:solidFill>
                <a:latin typeface="Arial"/>
              </a:rPr>
              <a:t>en PDF y pasar al siguiente paso.</a:t>
            </a:r>
            <a:endParaRPr/>
          </a:p>
          <a:p>
            <a:endParaRPr/>
          </a:p>
          <a:p>
            <a:pPr lvl="2" algn="just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lang="es-AR" sz="6200">
                <a:solidFill>
                  <a:srgbClr val="000000"/>
                </a:solidFill>
                <a:latin typeface="Arial"/>
              </a:rPr>
              <a:t>El sistema le pedirá que, en el punto de </a:t>
            </a:r>
            <a:r>
              <a:rPr b="1" i="1" lang="es-AR" sz="6200">
                <a:solidFill>
                  <a:srgbClr val="4f2270"/>
                </a:solidFill>
                <a:latin typeface="Arial"/>
              </a:rPr>
              <a:t>Producción Científica y Tecnológica</a:t>
            </a:r>
            <a:r>
              <a:rPr b="1" lang="es-AR" sz="6200">
                <a:solidFill>
                  <a:srgbClr val="000000"/>
                </a:solidFill>
                <a:latin typeface="Arial"/>
              </a:rPr>
              <a:t>, indique con una marca en la casilla que aparece al lado de cada título, si la producción se refiere a un producto científico-tecnológico o a docencia. Hágalo.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1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DEE9A18-3C11-436A-8B40-DC349E802721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412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280" y="1845000"/>
            <a:ext cx="7145280" cy="2220840"/>
          </a:xfrm>
          <a:prstGeom prst="rect">
            <a:avLst/>
          </a:prstGeom>
          <a:ln w="9360">
            <a:noFill/>
          </a:ln>
        </p:spPr>
      </p:pic>
      <p:pic>
        <p:nvPicPr>
          <p:cNvPr id="41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3600">
                <a:solidFill>
                  <a:srgbClr val="000000"/>
                </a:solidFill>
                <a:latin typeface="Arial Black"/>
              </a:rPr>
              <a:t>SEGUNDO  PASO  - OBSERVACIONES</a:t>
            </a:r>
            <a:endParaRPr/>
          </a:p>
        </p:txBody>
      </p:sp>
      <p:sp>
        <p:nvSpPr>
          <p:cNvPr id="4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Observe que en el proceso de importación y generación del </a:t>
            </a:r>
            <a:r>
              <a:rPr b="1" i="1" lang="es-AR" sz="3200">
                <a:solidFill>
                  <a:srgbClr val="4f2270"/>
                </a:solidFill>
                <a:latin typeface="Arial"/>
              </a:rPr>
              <a:t>Formulario de Categorización (CV)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,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La información incluida en el Cvar ha sido reordenada.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El orden es coherente (incluye los mismos ítems) con las </a:t>
            </a:r>
            <a:r>
              <a:rPr b="1" i="1" lang="es-AR" sz="2800">
                <a:solidFill>
                  <a:srgbClr val="4f2270"/>
                </a:solidFill>
                <a:latin typeface="Arial"/>
              </a:rPr>
              <a:t>Pautas de Evaluación </a:t>
            </a:r>
            <a:r>
              <a:rPr b="1" lang="es-AR" sz="2800">
                <a:solidFill>
                  <a:srgbClr val="000000"/>
                </a:solidFill>
                <a:latin typeface="Arial"/>
              </a:rPr>
              <a:t>y la </a:t>
            </a:r>
            <a:r>
              <a:rPr b="1" i="1" lang="es-AR" sz="2800">
                <a:solidFill>
                  <a:srgbClr val="4f2270"/>
                </a:solidFill>
                <a:latin typeface="Arial"/>
              </a:rPr>
              <a:t>Grilla de Evaluación </a:t>
            </a:r>
            <a:r>
              <a:rPr b="1" lang="es-AR" sz="2800">
                <a:solidFill>
                  <a:srgbClr val="000000"/>
                </a:solidFill>
                <a:latin typeface="Arial"/>
              </a:rPr>
              <a:t>que emplearán los pares evaluadores, facilitando el proceso de interpretación y valoración de la información incluida en su Curriculum Vitae.</a:t>
            </a:r>
            <a:endParaRPr/>
          </a:p>
        </p:txBody>
      </p:sp>
      <p:sp>
        <p:nvSpPr>
          <p:cNvPr id="41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3F88302-1004-4F64-B854-C0EFD52CCBC7}" type="slidenum">
              <a:rPr b="1" i="1" lang="es-AR" sz="1200">
                <a:solidFill>
                  <a:srgbClr val="000000"/>
                </a:solidFill>
                <a:latin typeface="Arial"/>
              </a:rPr>
              <a:t>&lt;número&gt;</a:t>
            </a:fld>
            <a:endParaRPr/>
          </a:p>
        </p:txBody>
      </p:sp>
      <p:pic>
        <p:nvPicPr>
          <p:cNvPr id="41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4400">
                <a:solidFill>
                  <a:srgbClr val="000000"/>
                </a:solidFill>
                <a:latin typeface="Arial Black"/>
              </a:rPr>
              <a:t>TERCER  PASO </a:t>
            </a:r>
            <a:endParaRPr/>
          </a:p>
        </p:txBody>
      </p:sp>
      <p:sp>
        <p:nvSpPr>
          <p:cNvPr id="419" name="TextShape 2"/>
          <p:cNvSpPr txBox="1"/>
          <p:nvPr/>
        </p:nvSpPr>
        <p:spPr>
          <a:xfrm>
            <a:off x="537120" y="170064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es-AR" sz="11200">
                <a:solidFill>
                  <a:srgbClr val="4f2270"/>
                </a:solidFill>
                <a:latin typeface="Arial"/>
              </a:rPr>
              <a:t>Llenar Solicitud de Categorización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9600">
                <a:solidFill>
                  <a:srgbClr val="000000"/>
                </a:solidFill>
                <a:latin typeface="Arial"/>
              </a:rPr>
              <a:t>Si su CV no cumple con los requisitos cualitativos requeridos por el Manual de Procedimientos, aparecerá el siguiente mensaje: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lvl="2" algn="just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b="1" lang="es-AR" sz="8000">
                <a:solidFill>
                  <a:srgbClr val="000000"/>
                </a:solidFill>
                <a:latin typeface="Arial"/>
              </a:rPr>
              <a:t> </a:t>
            </a:r>
            <a:r>
              <a:rPr b="1" lang="es-AR" sz="8000">
                <a:solidFill>
                  <a:srgbClr val="000000"/>
                </a:solidFill>
                <a:latin typeface="Arial"/>
              </a:rPr>
              <a:t>Hasta que no lo resuelva no le permitirá continuar con el proceso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9600">
                <a:solidFill>
                  <a:srgbClr val="000000"/>
                </a:solidFill>
                <a:latin typeface="Arial"/>
              </a:rPr>
              <a:t>Si el CV cumple con los requisitos, se habilita la carga de la </a:t>
            </a:r>
            <a:r>
              <a:rPr b="1" i="1" lang="es-AR" sz="9600">
                <a:solidFill>
                  <a:srgbClr val="4f2270"/>
                </a:solidFill>
                <a:latin typeface="Arial"/>
              </a:rPr>
              <a:t>Solicitud de Categorización.</a:t>
            </a:r>
            <a:endParaRPr/>
          </a:p>
        </p:txBody>
      </p:sp>
      <p:sp>
        <p:nvSpPr>
          <p:cNvPr id="420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B89E119-84F2-40FF-874B-5B67F66534B1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421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3720" y="3213000"/>
            <a:ext cx="8983800" cy="1096920"/>
          </a:xfrm>
          <a:prstGeom prst="rect">
            <a:avLst/>
          </a:prstGeom>
          <a:ln w="9360">
            <a:noFill/>
          </a:ln>
        </p:spPr>
      </p:pic>
      <p:pic>
        <p:nvPicPr>
          <p:cNvPr id="42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6588360" y="6482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1B48965-494D-4B62-8F87-867E3607F3ED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42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33960" y="188640"/>
            <a:ext cx="6334560" cy="6386040"/>
          </a:xfrm>
          <a:prstGeom prst="rect">
            <a:avLst/>
          </a:prstGeom>
          <a:ln w="9360">
            <a:noFill/>
          </a:ln>
        </p:spPr>
      </p:pic>
      <p:sp>
        <p:nvSpPr>
          <p:cNvPr id="425" name="CustomShape 2"/>
          <p:cNvSpPr/>
          <p:nvPr/>
        </p:nvSpPr>
        <p:spPr>
          <a:xfrm>
            <a:off x="27720" y="1412640"/>
            <a:ext cx="2411280" cy="3749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Recuerde que todos los campos que tiene un * deben ser ingresados.</a:t>
            </a:r>
            <a:endParaRPr/>
          </a:p>
          <a:p>
            <a:pPr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 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Luego de ingresar todos los datos, recuerde presionar el botón </a:t>
            </a:r>
            <a:r>
              <a:rPr b="1" i="1" lang="es-AR" sz="2000">
                <a:solidFill>
                  <a:srgbClr val="4f2270"/>
                </a:solidFill>
                <a:latin typeface="Arial"/>
              </a:rPr>
              <a:t>Guardar.</a:t>
            </a:r>
            <a:endParaRPr/>
          </a:p>
        </p:txBody>
      </p:sp>
      <p:pic>
        <p:nvPicPr>
          <p:cNvPr id="42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4400">
                <a:solidFill>
                  <a:srgbClr val="000000"/>
                </a:solidFill>
                <a:latin typeface="Arial Black"/>
              </a:rPr>
              <a:t>TERCER  PASO </a:t>
            </a:r>
            <a:endParaRPr/>
          </a:p>
        </p:txBody>
      </p:sp>
      <p:sp>
        <p:nvSpPr>
          <p:cNvPr id="428" name="TextShape 2"/>
          <p:cNvSpPr txBox="1"/>
          <p:nvPr/>
        </p:nvSpPr>
        <p:spPr>
          <a:xfrm>
            <a:off x="457200" y="1600200"/>
            <a:ext cx="8229240" cy="3268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i="1" lang="es-AR" sz="3200">
                <a:solidFill>
                  <a:srgbClr val="4f2270"/>
                </a:solidFill>
                <a:latin typeface="Arial"/>
              </a:rPr>
              <a:t>Evaluadores Recusados:</a:t>
            </a:r>
            <a:endParaRPr/>
          </a:p>
          <a:p>
            <a:pPr lvl="1">
              <a:lnSpc>
                <a:spcPct val="120000"/>
              </a:lnSpc>
              <a:buSzPct val="120000"/>
              <a:buFont typeface="Wingdings" charset="2"/>
              <a:buChar char="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Banco de evaluadores</a:t>
            </a:r>
            <a:endParaRPr/>
          </a:p>
          <a:p>
            <a:pPr algn="ctr">
              <a:lnSpc>
                <a:spcPct val="120000"/>
              </a:lnSpc>
            </a:pPr>
            <a:r>
              <a:rPr b="1" lang="es-AR" sz="3200">
                <a:solidFill>
                  <a:srgbClr val="002060"/>
                </a:solidFill>
                <a:latin typeface="Arial"/>
              </a:rPr>
              <a:t>http://portales.educacion.gov.ar/spu/incentivos-a-docentes-investigadores/banco-de-evaluadores/</a:t>
            </a:r>
            <a:endParaRPr/>
          </a:p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42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CDDC02D-EBD9-4FA4-AC76-0A42F47E055B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43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539640" y="0"/>
            <a:ext cx="8229240" cy="908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4400">
                <a:solidFill>
                  <a:srgbClr val="000000"/>
                </a:solidFill>
                <a:latin typeface="Arial Black"/>
              </a:rPr>
              <a:t>TERCER  PASO </a:t>
            </a:r>
            <a:endParaRPr/>
          </a:p>
        </p:txBody>
      </p:sp>
      <p:sp>
        <p:nvSpPr>
          <p:cNvPr id="432" name="TextShape 2"/>
          <p:cNvSpPr txBox="1"/>
          <p:nvPr/>
        </p:nvSpPr>
        <p:spPr>
          <a:xfrm>
            <a:off x="539640" y="1049040"/>
            <a:ext cx="8229240" cy="4525560"/>
          </a:xfrm>
          <a:prstGeom prst="rect">
            <a:avLst/>
          </a:prstGeom>
        </p:spPr>
        <p:txBody>
          <a:bodyPr/>
          <a:p>
            <a:pPr lvl="1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b="1" i="1" lang="es-AR" sz="2000">
                <a:solidFill>
                  <a:srgbClr val="4f2270"/>
                </a:solidFill>
                <a:latin typeface="Arial"/>
              </a:rPr>
              <a:t>Como buscar un evaluador para recusar</a:t>
            </a:r>
            <a:endParaRPr/>
          </a:p>
          <a:p>
            <a:pPr lvl="2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Presione el botón </a:t>
            </a:r>
            <a:r>
              <a:rPr b="1" i="1" lang="es-AR" sz="2000">
                <a:solidFill>
                  <a:srgbClr val="4f2270"/>
                </a:solidFill>
                <a:latin typeface="Arial"/>
              </a:rPr>
              <a:t>+.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lvl="2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Luego presione el ícono         para realizar la búsqueda. Puede un ingresar parte del nombre o la universidad o la disciplina. No es necesario ingresar los tres datos .</a:t>
            </a:r>
            <a:endParaRPr/>
          </a:p>
        </p:txBody>
      </p:sp>
      <p:sp>
        <p:nvSpPr>
          <p:cNvPr id="43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21A7FA0-2425-4888-9932-80B2CECD04D9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434" name="Picture 2" descr=""/>
          <p:cNvPicPr/>
          <p:nvPr/>
        </p:nvPicPr>
        <p:blipFill>
          <a:blip r:embed="rId1"/>
          <a:srcRect l="82437" t="878443" r="82437" b="-878443"/>
          <a:stretch>
            <a:fillRect/>
          </a:stretch>
        </p:blipFill>
        <p:spPr>
          <a:xfrm>
            <a:off x="184320" y="1710720"/>
            <a:ext cx="8654760" cy="1922760"/>
          </a:xfrm>
          <a:prstGeom prst="rect">
            <a:avLst/>
          </a:prstGeom>
          <a:ln w="9360">
            <a:noFill/>
          </a:ln>
        </p:spPr>
      </p:pic>
      <p:pic>
        <p:nvPicPr>
          <p:cNvPr id="435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74040" y="3195000"/>
            <a:ext cx="438480" cy="438480"/>
          </a:xfrm>
          <a:prstGeom prst="rect">
            <a:avLst/>
          </a:prstGeom>
          <a:ln>
            <a:noFill/>
          </a:ln>
        </p:spPr>
      </p:pic>
      <p:pic>
        <p:nvPicPr>
          <p:cNvPr id="436" name="Picture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639800" y="4290120"/>
            <a:ext cx="6028920" cy="2542680"/>
          </a:xfrm>
          <a:prstGeom prst="rect">
            <a:avLst/>
          </a:prstGeom>
          <a:ln w="9360">
            <a:noFill/>
          </a:ln>
        </p:spPr>
      </p:pic>
      <p:pic>
        <p:nvPicPr>
          <p:cNvPr id="437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4400">
                <a:solidFill>
                  <a:srgbClr val="000000"/>
                </a:solidFill>
                <a:latin typeface="Arial Black"/>
              </a:rPr>
              <a:t>TERCER  PASO </a:t>
            </a:r>
            <a:endParaRPr/>
          </a:p>
        </p:txBody>
      </p:sp>
      <p:sp>
        <p:nvSpPr>
          <p:cNvPr id="43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i="1" lang="es-AR" sz="3200">
                <a:solidFill>
                  <a:srgbClr val="4f2270"/>
                </a:solidFill>
                <a:latin typeface="Arial"/>
              </a:rPr>
              <a:t>Cargos Docentes </a:t>
            </a:r>
            <a:endParaRPr/>
          </a:p>
          <a:p>
            <a:pPr lvl="1" algn="just">
              <a:lnSpc>
                <a:spcPct val="100000"/>
              </a:lnSpc>
              <a:buSzPct val="119000"/>
              <a:buFont typeface="Wingdings" charset="2"/>
              <a:buChar char=""/>
            </a:pPr>
            <a:r>
              <a:rPr b="1" i="1" lang="es-AR" sz="2800">
                <a:solidFill>
                  <a:srgbClr val="4f2270"/>
                </a:solidFill>
                <a:latin typeface="Arial"/>
              </a:rPr>
              <a:t>Informados en el Registro de Recursos Humanos Nacionales</a:t>
            </a:r>
            <a:r>
              <a:rPr b="1" lang="es-AR" sz="2800">
                <a:solidFill>
                  <a:srgbClr val="000000"/>
                </a:solidFill>
                <a:latin typeface="Arial"/>
              </a:rPr>
              <a:t> (</a:t>
            </a:r>
            <a:r>
              <a:rPr b="1" i="1" lang="es-AR" sz="2800">
                <a:solidFill>
                  <a:srgbClr val="4f2270"/>
                </a:solidFill>
                <a:latin typeface="Arial"/>
              </a:rPr>
              <a:t>RHUN)</a:t>
            </a:r>
            <a:endParaRPr/>
          </a:p>
          <a:p>
            <a:pPr lvl="2" algn="just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Sólo debe seleccionar el cargo con el cual se presenta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b="1" i="1" lang="es-AR" sz="2800">
                <a:solidFill>
                  <a:srgbClr val="4f2270"/>
                </a:solidFill>
                <a:latin typeface="Arial"/>
              </a:rPr>
              <a:t>No informados en el RHUN</a:t>
            </a:r>
            <a:endParaRPr/>
          </a:p>
          <a:p>
            <a:pPr lvl="2" algn="just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Si se trata de un cargo recién obtenido, es posible que aún no figure en el RHUN.</a:t>
            </a:r>
            <a:endParaRPr/>
          </a:p>
          <a:p>
            <a:pPr lvl="2" algn="just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En consecuencia, no aparecerá seleccionado en la solicitud.</a:t>
            </a:r>
            <a:endParaRPr/>
          </a:p>
          <a:p>
            <a:pPr lvl="2" algn="just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i="1" lang="es-AR" sz="2400">
                <a:solidFill>
                  <a:srgbClr val="c00000"/>
                </a:solidFill>
                <a:latin typeface="Arial"/>
              </a:rPr>
              <a:t>IMPORTANTE</a:t>
            </a:r>
            <a:r>
              <a:rPr b="1" lang="es-AR" sz="2400">
                <a:solidFill>
                  <a:srgbClr val="000000"/>
                </a:solidFill>
                <a:latin typeface="Arial"/>
              </a:rPr>
              <a:t> – Deberá indicar su cargo agregándolo a mano (en su teclado)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40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245E78C-58F7-4E2D-80A9-B51AD9AF6546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44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467640" y="23760"/>
            <a:ext cx="8229240" cy="921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4400">
                <a:solidFill>
                  <a:srgbClr val="000000"/>
                </a:solidFill>
                <a:latin typeface="Arial Black"/>
              </a:rPr>
              <a:t>TERCER  PASO </a:t>
            </a:r>
            <a:endParaRPr/>
          </a:p>
        </p:txBody>
      </p:sp>
      <p:sp>
        <p:nvSpPr>
          <p:cNvPr id="443" name="TextShape 2"/>
          <p:cNvSpPr txBox="1"/>
          <p:nvPr/>
        </p:nvSpPr>
        <p:spPr>
          <a:xfrm>
            <a:off x="467640" y="980640"/>
            <a:ext cx="8424720" cy="45975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i="1" lang="es-AR" sz="2400">
                <a:solidFill>
                  <a:srgbClr val="4f2270"/>
                </a:solidFill>
                <a:latin typeface="Arial"/>
              </a:rPr>
              <a:t>Información acerca de las transferencias generadas: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Incluya un detalle de las productos científico-tecnológicos transferidos (Punto 6.3 del Formulario de Categorización).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i="1" lang="es-AR" sz="2400">
                <a:solidFill>
                  <a:srgbClr val="4f2270"/>
                </a:solidFill>
                <a:latin typeface="Arial"/>
              </a:rPr>
              <a:t>Documentación adicional adjunta: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b="1" lang="es-AR" sz="2000">
                <a:solidFill>
                  <a:srgbClr val="000000"/>
                </a:solidFill>
                <a:latin typeface="Arial"/>
              </a:rPr>
              <a:t>Debe incluir en la presentación ante la </a:t>
            </a:r>
            <a:r>
              <a:rPr b="1" i="1" lang="es-AR" sz="2000">
                <a:solidFill>
                  <a:srgbClr val="4f2270"/>
                </a:solidFill>
                <a:latin typeface="Arial"/>
              </a:rPr>
              <a:t>Dirección de Gestión de Ciencia y Técnica</a:t>
            </a:r>
            <a:r>
              <a:rPr b="1" lang="es-AR" sz="2000">
                <a:solidFill>
                  <a:srgbClr val="000000"/>
                </a:solidFill>
                <a:latin typeface="Arial"/>
              </a:rPr>
              <a:t> de la UNLu documentación adicional, tal como:</a:t>
            </a:r>
            <a:endParaRPr/>
          </a:p>
          <a:p>
            <a:pPr lvl="2" algn="just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lang="es-AR" sz="1600">
                <a:solidFill>
                  <a:srgbClr val="000000"/>
                </a:solidFill>
                <a:latin typeface="Arial"/>
              </a:rPr>
              <a:t>Información cronológica de Formación de RRHH, para ser considerada en la evaluación – Categorías I y II, </a:t>
            </a:r>
            <a:endParaRPr/>
          </a:p>
          <a:p>
            <a:pPr lvl="2" algn="just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lang="es-AR" sz="1600">
                <a:solidFill>
                  <a:srgbClr val="000000"/>
                </a:solidFill>
                <a:latin typeface="Arial"/>
              </a:rPr>
              <a:t>Resoluciones de otorgamiento de cargos docentes informados, correspondientes a otras IUGE, a fines de comprobar la antigüedad requerida, </a:t>
            </a:r>
            <a:endParaRPr/>
          </a:p>
          <a:p>
            <a:pPr lvl="2" algn="just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lang="es-AR" sz="1600">
                <a:solidFill>
                  <a:srgbClr val="000000"/>
                </a:solidFill>
                <a:latin typeface="Arial"/>
              </a:rPr>
              <a:t>Acreditación de proyectos informados vigentes correspondientes a otras IUGE (Resolución, Disposición, etc.)</a:t>
            </a:r>
            <a:endParaRPr/>
          </a:p>
          <a:p>
            <a:pPr lvl="2" algn="just">
              <a:lnSpc>
                <a:spcPct val="100000"/>
              </a:lnSpc>
              <a:buSzPct val="120000"/>
              <a:buFont typeface="Courier New"/>
              <a:buChar char="o"/>
            </a:pPr>
            <a:r>
              <a:rPr b="1" lang="es-AR" sz="1600">
                <a:solidFill>
                  <a:srgbClr val="000000"/>
                </a:solidFill>
                <a:latin typeface="Arial"/>
              </a:rPr>
              <a:t>Otros (Recibo de sueldo ???)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i="1" lang="es-AR" sz="2400">
                <a:solidFill>
                  <a:srgbClr val="4f2270"/>
                </a:solidFill>
                <a:latin typeface="Arial"/>
              </a:rPr>
              <a:t>Domicilio y mail de notificación </a:t>
            </a:r>
            <a:endParaRPr/>
          </a:p>
        </p:txBody>
      </p:sp>
      <p:sp>
        <p:nvSpPr>
          <p:cNvPr id="44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CF2BC77-A517-4925-8642-F1E5FA000922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44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4400">
                <a:solidFill>
                  <a:srgbClr val="000000"/>
                </a:solidFill>
                <a:latin typeface="Arial Black"/>
              </a:rPr>
              <a:t>TERCER  PASO </a:t>
            </a:r>
            <a:endParaRPr/>
          </a:p>
        </p:txBody>
      </p:sp>
      <p:sp>
        <p:nvSpPr>
          <p:cNvPr id="44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es-AR" sz="3200">
                <a:solidFill>
                  <a:srgbClr val="4f2270"/>
                </a:solidFill>
                <a:latin typeface="Arial"/>
              </a:rPr>
              <a:t>Impresión de la Solicitud de Categorización y Formulario de Categorización: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Después de completar y guardar la </a:t>
            </a:r>
            <a:r>
              <a:rPr b="1" i="1" lang="es-AR" sz="3200">
                <a:solidFill>
                  <a:srgbClr val="4f2270"/>
                </a:solidFill>
                <a:latin typeface="Arial"/>
              </a:rPr>
              <a:t>Solicitud de Categorización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, el sistema muestra, en la parte inferior derecha de la pantalla,  el botón </a:t>
            </a:r>
            <a:r>
              <a:rPr b="1" i="1" lang="es-AR" sz="3200">
                <a:solidFill>
                  <a:srgbClr val="4f2270"/>
                </a:solidFill>
                <a:latin typeface="Arial"/>
              </a:rPr>
              <a:t>“Imprimir Solicitud”.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Presiónelo y observe que se genera un PDF de la </a:t>
            </a:r>
            <a:r>
              <a:rPr b="1" i="1" lang="es-AR" sz="3200">
                <a:solidFill>
                  <a:srgbClr val="4f2270"/>
                </a:solidFill>
                <a:latin typeface="Arial"/>
              </a:rPr>
              <a:t>Solicitud de Categorización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, con los datos ingresados en este paso.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Imprima la </a:t>
            </a:r>
            <a:r>
              <a:rPr b="1" i="1" lang="es-AR" sz="3200">
                <a:solidFill>
                  <a:srgbClr val="4f2270"/>
                </a:solidFill>
                <a:latin typeface="Arial"/>
              </a:rPr>
              <a:t>Solicitud de Categorización 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, la cual está lista para ser presentada en la universidad.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3200">
                <a:solidFill>
                  <a:srgbClr val="000000"/>
                </a:solidFill>
                <a:latin typeface="Arial"/>
              </a:rPr>
              <a:t>Del mismo modo, imprima el </a:t>
            </a:r>
            <a:r>
              <a:rPr b="1" i="1" lang="es-AR" sz="3200">
                <a:solidFill>
                  <a:srgbClr val="4f2270"/>
                </a:solidFill>
                <a:latin typeface="Arial"/>
              </a:rPr>
              <a:t>Formulario de Categorización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, generado en el </a:t>
            </a:r>
            <a:r>
              <a:rPr b="1" i="1" lang="es-AR" sz="3200">
                <a:solidFill>
                  <a:srgbClr val="c00000"/>
                </a:solidFill>
                <a:latin typeface="Arial"/>
              </a:rPr>
              <a:t>Segundo Paso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, el cual está listo para ser presentado en la universidad.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4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476060F-D934-4EEE-839E-B7F427B634DC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44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4000">
                <a:solidFill>
                  <a:srgbClr val="000000"/>
                </a:solidFill>
                <a:latin typeface="Arial Black"/>
              </a:rPr>
              <a:t>Autoridad de Aplicación Categorización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467640" y="1628640"/>
            <a:ext cx="8229240" cy="4940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i="1" lang="es-AR" sz="6000">
                <a:solidFill>
                  <a:srgbClr val="4f2270"/>
                </a:solidFill>
                <a:latin typeface="Arial"/>
              </a:rPr>
              <a:t>COMISION NACIONAL DE CATEGORIZACION (CNC)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s-AR" sz="4500">
                <a:solidFill>
                  <a:srgbClr val="000000"/>
                </a:solidFill>
                <a:latin typeface="Arial"/>
              </a:rPr>
              <a:t>Integrada por: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500">
                <a:solidFill>
                  <a:srgbClr val="000000"/>
                </a:solidFill>
                <a:latin typeface="Arial"/>
              </a:rPr>
              <a:t>Presidentes de las 7 COMISIONES REGIONALES DE CATEGORIZACIÓN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500">
                <a:solidFill>
                  <a:srgbClr val="000000"/>
                </a:solidFill>
                <a:latin typeface="Arial"/>
              </a:rPr>
              <a:t>2 representantes de la SECRETARIA DE POLITICAS UNIVERSITARIAS 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500">
                <a:solidFill>
                  <a:srgbClr val="000000"/>
                </a:solidFill>
                <a:latin typeface="Arial"/>
              </a:rPr>
              <a:t>2 representantes del MINISTERIO DE CIENCIA, TECNOLOGÍA E INNOVACIÓN PRODUCTIVA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s-AR" sz="4500">
                <a:solidFill>
                  <a:srgbClr val="4f2270"/>
                </a:solidFill>
                <a:latin typeface="Arial"/>
              </a:rPr>
              <a:t>FUNCIONES: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500">
                <a:solidFill>
                  <a:srgbClr val="000000"/>
                </a:solidFill>
                <a:latin typeface="Arial"/>
              </a:rPr>
              <a:t>Definir criterios homogéneos para la aplicación de las pautas de categorización.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500">
                <a:solidFill>
                  <a:srgbClr val="000000"/>
                </a:solidFill>
                <a:latin typeface="Arial"/>
              </a:rPr>
              <a:t>Asesorar y supervisar en la aplicación de dichas pautas.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500">
                <a:solidFill>
                  <a:srgbClr val="000000"/>
                </a:solidFill>
                <a:latin typeface="Arial"/>
              </a:rPr>
              <a:t>Auditar la aplicación de las pautas de categorización.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500">
                <a:solidFill>
                  <a:srgbClr val="000000"/>
                </a:solidFill>
                <a:latin typeface="Arial"/>
              </a:rPr>
              <a:t>Difundir toda resolución de la Autoridad de Aplicación que afecte el proceso de categorización.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500">
                <a:solidFill>
                  <a:srgbClr val="000000"/>
                </a:solidFill>
                <a:latin typeface="Arial"/>
              </a:rPr>
              <a:t>Dictaminar en los recursos que se planteen contra las resoluciones de las CRC que decidan la solicitud de categorización. </a:t>
            </a:r>
            <a:endParaRPr/>
          </a:p>
        </p:txBody>
      </p:sp>
      <p:sp>
        <p:nvSpPr>
          <p:cNvPr id="184" name="TextShape 3"/>
          <p:cNvSpPr txBox="1"/>
          <p:nvPr/>
        </p:nvSpPr>
        <p:spPr>
          <a:xfrm>
            <a:off x="6588360" y="63093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ECCB98E-129C-45D2-9BAC-1E8B18CA8211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185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200600" cy="1200600"/>
          </a:xfrm>
          <a:prstGeom prst="rect">
            <a:avLst/>
          </a:prstGeom>
          <a:ln>
            <a:noFill/>
          </a:ln>
        </p:spPr>
      </p:pic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Shape 1"/>
          <p:cNvSpPr txBox="1"/>
          <p:nvPr/>
        </p:nvSpPr>
        <p:spPr>
          <a:xfrm>
            <a:off x="6732360" y="63093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2A75D1C-E432-4D90-A366-09E0CCDE6C91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451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55640" y="-1080"/>
            <a:ext cx="4813560" cy="6587280"/>
          </a:xfrm>
          <a:prstGeom prst="rect">
            <a:avLst/>
          </a:prstGeom>
          <a:ln w="9360">
            <a:noFill/>
          </a:ln>
        </p:spPr>
      </p:pic>
      <p:pic>
        <p:nvPicPr>
          <p:cNvPr id="45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4400">
                <a:solidFill>
                  <a:srgbClr val="000000"/>
                </a:solidFill>
                <a:latin typeface="Arial Black"/>
              </a:rPr>
              <a:t>CUARTO  PASO </a:t>
            </a:r>
            <a:endParaRPr/>
          </a:p>
        </p:txBody>
      </p:sp>
      <p:sp>
        <p:nvSpPr>
          <p:cNvPr id="45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b="1" i="1" lang="es-AR" sz="3200">
                <a:solidFill>
                  <a:srgbClr val="4f2270"/>
                </a:solidFill>
                <a:latin typeface="Arial"/>
              </a:rPr>
              <a:t>Presentación en la Dirección de Gestión de Ciencia y Técnica – UNLu: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 2" charset="2"/>
              <a:buChar char="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Hasta el día 20 de marzo de 2015, a las 12 hs.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 2" charset="2"/>
              <a:buChar char="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Deberá entregar dos copias de la siguiente documentación:</a:t>
            </a:r>
            <a:endParaRPr/>
          </a:p>
          <a:p>
            <a:pPr lvl="2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Formulario de categorización (CV) generado, </a:t>
            </a:r>
            <a:endParaRPr/>
          </a:p>
          <a:p>
            <a:pPr lvl="2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Solicitud de Categorización, y</a:t>
            </a:r>
            <a:endParaRPr/>
          </a:p>
          <a:p>
            <a:pPr lvl="2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Documentación adjunta, perfectamente identificada.</a:t>
            </a:r>
            <a:endParaRPr/>
          </a:p>
        </p:txBody>
      </p:sp>
      <p:sp>
        <p:nvSpPr>
          <p:cNvPr id="45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42C0743-3AA4-40D6-8519-05F21FC505BD}" type="slidenum">
              <a:rPr b="1" i="1" lang="es-AR" sz="1200">
                <a:solidFill>
                  <a:srgbClr val="000000"/>
                </a:solidFill>
                <a:latin typeface="Arial"/>
              </a:rPr>
              <a:t>&lt;número&gt;</a:t>
            </a:fld>
            <a:endParaRPr/>
          </a:p>
        </p:txBody>
      </p:sp>
      <p:pic>
        <p:nvPicPr>
          <p:cNvPr id="45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es-AR" sz="4400">
                <a:solidFill>
                  <a:srgbClr val="000000"/>
                </a:solidFill>
                <a:latin typeface="Arial Black"/>
              </a:rPr>
              <a:t>QUINTO  PASO </a:t>
            </a:r>
            <a:endParaRPr/>
          </a:p>
        </p:txBody>
      </p:sp>
      <p:sp>
        <p:nvSpPr>
          <p:cNvPr id="45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es-AR" sz="3200">
                <a:solidFill>
                  <a:srgbClr val="4f2270"/>
                </a:solidFill>
                <a:latin typeface="Arial"/>
              </a:rPr>
              <a:t>A cargo de la Dirección de Gestión de Ciencia y Técnica: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Foliará su presentación.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Generará un expediente con su presentación, con identificación en la carátula (acordada en la CRC), incluyendo:</a:t>
            </a:r>
            <a:endParaRPr/>
          </a:p>
          <a:p>
            <a:pPr lvl="2" algn="just">
              <a:lnSpc>
                <a:spcPct val="100000"/>
              </a:lnSpc>
              <a:buSzPct val="120000"/>
              <a:buFont typeface="Wingdings" charset="2"/>
              <a:buChar char="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Categorización Programa Incentivos 2015, Apellido y Nombre del postulante, No. CUIL/CUIT, Comisión Disciplinaria, Categoría solicitada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Enviará el expediente a la CRC para el proceso de evaluación</a:t>
            </a:r>
            <a:endParaRPr/>
          </a:p>
        </p:txBody>
      </p:sp>
      <p:sp>
        <p:nvSpPr>
          <p:cNvPr id="45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0CC957A-4E7D-4161-B12E-6AA71DB30D66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46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467640" y="170064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4400">
                <a:solidFill>
                  <a:srgbClr val="000000"/>
                </a:solidFill>
                <a:latin typeface="Arial Black"/>
              </a:rPr>
              <a:t>MESA DE AYUDA - UNLu</a:t>
            </a:r>
            <a:endParaRPr/>
          </a:p>
        </p:txBody>
      </p:sp>
      <p:sp>
        <p:nvSpPr>
          <p:cNvPr id="462" name="TextShape 2"/>
          <p:cNvSpPr txBox="1"/>
          <p:nvPr/>
        </p:nvSpPr>
        <p:spPr>
          <a:xfrm>
            <a:off x="539640" y="2853000"/>
            <a:ext cx="8229240" cy="15404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es-AR" sz="3200">
                <a:solidFill>
                  <a:srgbClr val="c00000"/>
                </a:solidFill>
                <a:latin typeface="Arial"/>
              </a:rPr>
              <a:t>categorizacion2014.unlu@gmail.com</a:t>
            </a:r>
            <a:endParaRPr/>
          </a:p>
        </p:txBody>
      </p:sp>
      <p:sp>
        <p:nvSpPr>
          <p:cNvPr id="46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6C3CC6E-744F-4953-8B8D-404488D127A8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46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20" y="692640"/>
            <a:ext cx="9141120" cy="5422680"/>
          </a:xfrm>
          <a:prstGeom prst="rect">
            <a:avLst/>
          </a:prstGeom>
          <a:ln>
            <a:noFill/>
          </a:ln>
        </p:spPr>
      </p:pic>
      <p:sp>
        <p:nvSpPr>
          <p:cNvPr id="466" name="TextShape 1"/>
          <p:cNvSpPr txBox="1"/>
          <p:nvPr/>
        </p:nvSpPr>
        <p:spPr>
          <a:xfrm rot="21303600">
            <a:off x="1171080" y="2589480"/>
            <a:ext cx="6768360" cy="1511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4400">
                <a:solidFill>
                  <a:srgbClr val="fce9af"/>
                </a:solidFill>
                <a:latin typeface="Footlight MT Light"/>
              </a:rPr>
              <a:t>Gracias por su atención</a:t>
            </a:r>
            <a:endParaRPr/>
          </a:p>
        </p:txBody>
      </p:sp>
      <p:sp>
        <p:nvSpPr>
          <p:cNvPr id="467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ADB32E3-D638-4ED4-BC0B-E66922AAA7C3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46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0" y="907920"/>
            <a:ext cx="9143640" cy="11876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Autoridad de Aplicación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s-AR" sz="3600">
                <a:solidFill>
                  <a:srgbClr val="000000"/>
                </a:solidFill>
                <a:latin typeface="Arial Black"/>
              </a:rPr>
              <a:t>Categorización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0" y="2565360"/>
            <a:ext cx="9143640" cy="3747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Organización territorial en los 7 Consejos de Planificación Regional de la Educación Superior </a:t>
            </a:r>
            <a:r>
              <a:rPr b="1" i="1" lang="es-AR" sz="2400">
                <a:solidFill>
                  <a:srgbClr val="4f2270"/>
                </a:solidFill>
                <a:latin typeface="Arial"/>
              </a:rPr>
              <a:t>CPRES</a:t>
            </a:r>
            <a:r>
              <a:rPr b="1" lang="es-AR" sz="2400">
                <a:solidFill>
                  <a:srgbClr val="000000"/>
                </a:solidFill>
                <a:latin typeface="Arial"/>
              </a:rPr>
              <a:t>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lvl="8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SUR</a:t>
            </a:r>
            <a:endParaRPr/>
          </a:p>
          <a:p>
            <a:pPr lvl="8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2400">
                <a:solidFill>
                  <a:srgbClr val="4f2270"/>
                </a:solidFill>
                <a:latin typeface="Arial"/>
              </a:rPr>
              <a:t>BONAERENSE</a:t>
            </a:r>
            <a:endParaRPr/>
          </a:p>
          <a:p>
            <a:pPr lvl="8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METROPOLITANA</a:t>
            </a:r>
            <a:endParaRPr/>
          </a:p>
          <a:p>
            <a:pPr lvl="8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CENTRO ESTE</a:t>
            </a:r>
            <a:endParaRPr/>
          </a:p>
          <a:p>
            <a:pPr lvl="8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CENTRO OESTE</a:t>
            </a:r>
            <a:endParaRPr/>
          </a:p>
          <a:p>
            <a:pPr lvl="8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NORDESTE</a:t>
            </a:r>
            <a:endParaRPr/>
          </a:p>
          <a:p>
            <a:pPr lvl="8"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2400">
                <a:solidFill>
                  <a:srgbClr val="000000"/>
                </a:solidFill>
                <a:latin typeface="Arial"/>
              </a:rPr>
              <a:t>NOROESTE</a:t>
            </a:r>
            <a:endParaRPr/>
          </a:p>
        </p:txBody>
      </p:sp>
      <p:sp>
        <p:nvSpPr>
          <p:cNvPr id="18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BBD6643-C713-4964-8F06-9C040083A64D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189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200600" cy="12006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4000">
                <a:solidFill>
                  <a:srgbClr val="000000"/>
                </a:solidFill>
                <a:latin typeface="Arial Black"/>
              </a:rPr>
              <a:t>Autoridad de Aplicación Categorización</a:t>
            </a:r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395640" y="1628640"/>
            <a:ext cx="8229240" cy="52290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i="1" lang="es-AR" sz="6000">
                <a:solidFill>
                  <a:srgbClr val="4f2270"/>
                </a:solidFill>
                <a:latin typeface="Arial"/>
              </a:rPr>
              <a:t>COMISION REGIONAL BONAERENSE DE CATEGORIZACION (CRC)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000">
                <a:solidFill>
                  <a:srgbClr val="000000"/>
                </a:solidFill>
                <a:latin typeface="Arial"/>
              </a:rPr>
              <a:t>3 representantes  de  las Universidades de la REGIÓN (Presidente y Alterno)</a:t>
            </a:r>
            <a:endParaRPr/>
          </a:p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000">
                <a:solidFill>
                  <a:srgbClr val="000000"/>
                </a:solidFill>
                <a:latin typeface="Arial"/>
              </a:rPr>
              <a:t>2 representantes de la COMISIÓN NACIONAL DE CATEGORIZACIÓN (CNC)</a:t>
            </a:r>
            <a:endParaRPr/>
          </a:p>
          <a:p>
            <a:pPr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000">
                <a:solidFill>
                  <a:srgbClr val="000000"/>
                </a:solidFill>
                <a:latin typeface="Arial"/>
              </a:rPr>
              <a:t>2 representantes de la SECRETARÍA DE POLÍTICAS UNIVERSITARIAS que no pertenezcan ni a la misma REGIÓN ni a la CNC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s-AR" sz="5100">
                <a:solidFill>
                  <a:srgbClr val="4f2270"/>
                </a:solidFill>
                <a:latin typeface="Arial"/>
              </a:rPr>
              <a:t>Funciones: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000">
                <a:solidFill>
                  <a:srgbClr val="000000"/>
                </a:solidFill>
                <a:latin typeface="Arial"/>
              </a:rPr>
              <a:t>Atender, tratar y resolver toda contingencia referente a los procesos de categorización de los docentes investigadores.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000">
                <a:solidFill>
                  <a:srgbClr val="000000"/>
                </a:solidFill>
                <a:latin typeface="Arial"/>
              </a:rPr>
              <a:t>Conformar los Comités de Evaluadores.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000">
                <a:solidFill>
                  <a:srgbClr val="000000"/>
                </a:solidFill>
                <a:latin typeface="Arial"/>
              </a:rPr>
              <a:t>Cooperar con la presidencia de la COMISIÓN REGIONAL DE CATEGORIZACIÓN en el proceso de categorización.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000">
                <a:solidFill>
                  <a:srgbClr val="000000"/>
                </a:solidFill>
                <a:latin typeface="Arial"/>
              </a:rPr>
              <a:t>Asignar las categorías propuestas por los Comités de Evaluadores.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000">
                <a:solidFill>
                  <a:srgbClr val="000000"/>
                </a:solidFill>
                <a:latin typeface="Arial"/>
              </a:rPr>
              <a:t>Verificar la intervención de la asesoría jurídica.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lang="es-AR" sz="4000">
                <a:solidFill>
                  <a:srgbClr val="000000"/>
                </a:solidFill>
                <a:latin typeface="Arial"/>
              </a:rPr>
              <a:t>Resolver los recursos de reconsideración que se interpongan contra la categoría dispuesta.</a:t>
            </a:r>
            <a:endParaRPr/>
          </a:p>
        </p:txBody>
      </p:sp>
      <p:sp>
        <p:nvSpPr>
          <p:cNvPr id="192" name="TextShape 3"/>
          <p:cNvSpPr txBox="1"/>
          <p:nvPr/>
        </p:nvSpPr>
        <p:spPr>
          <a:xfrm>
            <a:off x="6588360" y="63093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3F60942-9885-4622-AEC3-825605369D99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193" name="4 Imagen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" y="0"/>
            <a:ext cx="1200600" cy="12006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s-AR" sz="4400">
                <a:solidFill>
                  <a:srgbClr val="000000"/>
                </a:solidFill>
                <a:latin typeface="Arial Black"/>
              </a:rPr>
              <a:t>¿Quiénes categorizan?</a:t>
            </a:r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457200" y="1600200"/>
            <a:ext cx="8229240" cy="49248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3200">
                <a:solidFill>
                  <a:srgbClr val="4f2270"/>
                </a:solidFill>
                <a:latin typeface="Arial"/>
              </a:rPr>
              <a:t>Docentes-investigadores Categoría I o II 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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Reunidos en una </a:t>
            </a:r>
            <a:r>
              <a:rPr b="1" i="1" lang="es-AR" sz="2800">
                <a:solidFill>
                  <a:srgbClr val="4f2270"/>
                </a:solidFill>
                <a:latin typeface="Arial"/>
              </a:rPr>
              <a:t>COMISIÓN EVALUADORA </a:t>
            </a:r>
            <a:r>
              <a:rPr b="1" lang="es-AR" sz="2800">
                <a:solidFill>
                  <a:srgbClr val="000000"/>
                </a:solidFill>
                <a:latin typeface="Arial"/>
              </a:rPr>
              <a:t>para cada disciplina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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Conformada por un mínimo de 3 integrantes, siendo la mayoría disciplinar y la mitad de ellos externos a la región.</a:t>
            </a:r>
            <a:endParaRPr/>
          </a:p>
          <a:p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"/>
            </a:pPr>
            <a:r>
              <a:rPr b="1" i="1" lang="es-AR" sz="3200">
                <a:solidFill>
                  <a:srgbClr val="4f2270"/>
                </a:solidFill>
                <a:latin typeface="Arial"/>
              </a:rPr>
              <a:t>Posibilidad de Recusación 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prevista en la </a:t>
            </a:r>
            <a:r>
              <a:rPr b="1" i="1" lang="es-AR" sz="3200">
                <a:solidFill>
                  <a:srgbClr val="4f2270"/>
                </a:solidFill>
                <a:latin typeface="Arial"/>
              </a:rPr>
              <a:t>Solicitud de Categorización</a:t>
            </a:r>
            <a:r>
              <a:rPr b="1" lang="es-AR" sz="3200">
                <a:solidFill>
                  <a:srgbClr val="000000"/>
                </a:solidFill>
                <a:latin typeface="Arial"/>
              </a:rPr>
              <a:t>,</a:t>
            </a:r>
            <a:endParaRPr/>
          </a:p>
          <a:p>
            <a:pPr lvl="1" algn="just">
              <a:lnSpc>
                <a:spcPct val="100000"/>
              </a:lnSpc>
              <a:buSzPct val="120000"/>
              <a:buFont typeface="Wingdings" charset="2"/>
              <a:buChar char=""/>
            </a:pPr>
            <a:r>
              <a:rPr b="1" lang="es-AR" sz="2800">
                <a:solidFill>
                  <a:srgbClr val="000000"/>
                </a:solidFill>
                <a:latin typeface="Arial"/>
              </a:rPr>
              <a:t>En caso de situaciones previstas en el Código Procesal Civil y Comercial de la Nación.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9150DF0-608A-498E-A032-F459B362FFE3}" type="slidenum">
              <a:rPr b="1" i="1" lang="es-AR" sz="1200">
                <a:solidFill>
                  <a:srgbClr val="000000"/>
                </a:solidFill>
                <a:latin typeface="Arial Black"/>
              </a:rPr>
              <a:t>&lt;número&gt;</a:t>
            </a:fld>
            <a:endParaRPr/>
          </a:p>
        </p:txBody>
      </p:sp>
      <p:pic>
        <p:nvPicPr>
          <p:cNvPr id="19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0"/>
            <a:ext cx="914400" cy="91440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